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66" r:id="rId2"/>
    <p:sldId id="268" r:id="rId3"/>
    <p:sldId id="287" r:id="rId4"/>
    <p:sldId id="293" r:id="rId5"/>
    <p:sldId id="257" r:id="rId6"/>
    <p:sldId id="258" r:id="rId7"/>
    <p:sldId id="262" r:id="rId8"/>
    <p:sldId id="259" r:id="rId9"/>
    <p:sldId id="295" r:id="rId10"/>
    <p:sldId id="260" r:id="rId11"/>
    <p:sldId id="278" r:id="rId12"/>
  </p:sldIdLst>
  <p:sldSz cx="9144000" cy="5143500" type="screen16x9"/>
  <p:notesSz cx="6858000" cy="9144000"/>
  <p:embeddedFontLst>
    <p:embeddedFont>
      <p:font typeface="Amatic SC" pitchFamily="2" charset="-79"/>
      <p:regular r:id="rId14"/>
      <p:bold r:id="rId15"/>
    </p:embeddedFont>
    <p:embeddedFont>
      <p:font typeface="Apple Braille" pitchFamily="2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ncode Sans Semi Condensed" pitchFamily="2" charset="77"/>
      <p:regular r:id="rId21"/>
      <p:bold r:id="rId22"/>
    </p:embeddedFont>
    <p:embeddedFont>
      <p:font typeface="Encode Sans Semi Condensed Light" pitchFamily="2" charset="77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0"/>
    <p:restoredTop sz="94648"/>
  </p:normalViewPr>
  <p:slideViewPr>
    <p:cSldViewPr snapToGrid="0">
      <p:cViewPr varScale="1">
        <p:scale>
          <a:sx n="162" d="100"/>
          <a:sy n="162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gb2f7c811e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8" name="Google Shape;2008;gb2f7c811e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gb2f7c811e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8" name="Google Shape;2008;gb2f7c811e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88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01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164" name="Google Shape;164;p3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167" name="Google Shape;167;p3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7963861" y="0"/>
            <a:ext cx="466512" cy="2850155"/>
            <a:chOff x="6176324" y="940075"/>
            <a:chExt cx="466512" cy="2850155"/>
          </a:xfrm>
        </p:grpSpPr>
        <p:sp>
          <p:nvSpPr>
            <p:cNvPr id="170" name="Google Shape;170;p3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173" name="Google Shape;173;p3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6863948" y="-1"/>
            <a:ext cx="288375" cy="3513742"/>
            <a:chOff x="7883572" y="308161"/>
            <a:chExt cx="288375" cy="3513742"/>
          </a:xfrm>
        </p:grpSpPr>
        <p:sp>
          <p:nvSpPr>
            <p:cNvPr id="176" name="Google Shape;176;p3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3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183" name="Google Shape;183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030839" y="3124970"/>
            <a:ext cx="214463" cy="245604"/>
            <a:chOff x="3462796" y="2555878"/>
            <a:chExt cx="157798" cy="180711"/>
          </a:xfrm>
        </p:grpSpPr>
        <p:sp>
          <p:nvSpPr>
            <p:cNvPr id="188" name="Google Shape;188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8737419" y="2806488"/>
            <a:ext cx="245187" cy="258304"/>
            <a:chOff x="3770248" y="2527300"/>
            <a:chExt cx="180404" cy="190055"/>
          </a:xfrm>
        </p:grpSpPr>
        <p:sp>
          <p:nvSpPr>
            <p:cNvPr id="195" name="Google Shape;195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 rot="5400000">
            <a:off x="8622497" y="4565562"/>
            <a:ext cx="214448" cy="245568"/>
            <a:chOff x="3462796" y="2555878"/>
            <a:chExt cx="157798" cy="180711"/>
          </a:xfrm>
        </p:grpSpPr>
        <p:sp>
          <p:nvSpPr>
            <p:cNvPr id="200" name="Google Shape;200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207" name="Google Shape;207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2700000">
            <a:off x="7714705" y="744247"/>
            <a:ext cx="180402" cy="190053"/>
            <a:chOff x="3770248" y="2527300"/>
            <a:chExt cx="180404" cy="190055"/>
          </a:xfrm>
        </p:grpSpPr>
        <p:sp>
          <p:nvSpPr>
            <p:cNvPr id="212" name="Google Shape;212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6651762" y="-7"/>
            <a:ext cx="1046700" cy="1769370"/>
            <a:chOff x="2484475" y="1329455"/>
            <a:chExt cx="1046700" cy="1769370"/>
          </a:xfrm>
        </p:grpSpPr>
        <p:sp>
          <p:nvSpPr>
            <p:cNvPr id="217" name="Google Shape;217;p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" name="Google Shape;219;p3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220" name="Google Shape;220;p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6" name="Google Shape;226;p3"/>
          <p:cNvGrpSpPr/>
          <p:nvPr/>
        </p:nvGrpSpPr>
        <p:grpSpPr>
          <a:xfrm>
            <a:off x="8277068" y="-1"/>
            <a:ext cx="905291" cy="2805686"/>
            <a:chOff x="3961868" y="-891976"/>
            <a:chExt cx="905291" cy="2805686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231" name="Google Shape;231;p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232" name="Google Shape;232;p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6" name="Google Shape;236;p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7" name="Google Shape;237;p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8" name="Google Shape;238;p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39" name="Google Shape;239;p3"/>
          <p:cNvGrpSpPr/>
          <p:nvPr/>
        </p:nvGrpSpPr>
        <p:grpSpPr>
          <a:xfrm>
            <a:off x="7726343" y="1"/>
            <a:ext cx="522827" cy="1952267"/>
            <a:chOff x="5194218" y="-536312"/>
            <a:chExt cx="522827" cy="1952267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9" name="Google Shape;249;p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0" name="Google Shape;250;p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51" name="Google Shape;251;p3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252" name="Google Shape;252;p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253" name="Google Shape;253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3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256" name="Google Shape;256;p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257" name="Google Shape;257;p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1" name="Google Shape;261;p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2" name="Google Shape;262;p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3" name="Google Shape;263;p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4" name="Google Shape;264;p3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69" name="Google Shape;269;p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5" name="Google Shape;275;p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" name="Google Shape;276;p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77" name="Google Shape;277;p3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278" name="Google Shape;278;p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3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282" name="Google Shape;282;p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283" name="Google Shape;283;p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9" name="Google Shape;289;p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0" name="Google Shape;290;p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1" name="Google Shape;291;p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2" name="Google Shape;292;p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93" name="Google Shape;293;p3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294" name="Google Shape;294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"/>
          <p:cNvSpPr/>
          <p:nvPr/>
        </p:nvSpPr>
        <p:spPr>
          <a:xfrm>
            <a:off x="-132700" y="532398"/>
            <a:ext cx="1117500" cy="11175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820" y="665918"/>
            <a:ext cx="850500" cy="8505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 txBox="1">
            <a:spLocks noGrp="1"/>
          </p:cNvSpPr>
          <p:nvPr>
            <p:ph type="body" idx="1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⊹"/>
              <a:defRPr sz="3600"/>
            </a:lvl1pPr>
            <a:lvl2pPr marL="914400" lvl="1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×"/>
              <a:defRPr sz="3600"/>
            </a:lvl2pPr>
            <a:lvl3pPr marL="1371600" lvl="2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⬩"/>
              <a:defRPr sz="3600"/>
            </a:lvl3pPr>
            <a:lvl4pPr marL="1828800" lvl="3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4pPr>
            <a:lvl5pPr marL="2286000" lvl="4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80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800"/>
              </a:spcBef>
              <a:spcAft>
                <a:spcPts val="80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304" name="Google Shape;304;p4"/>
          <p:cNvSpPr txBox="1"/>
          <p:nvPr/>
        </p:nvSpPr>
        <p:spPr>
          <a:xfrm>
            <a:off x="167203" y="854053"/>
            <a:ext cx="498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6000" b="1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05" name="Google Shape;305;p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306" name="Google Shape;306;p4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307" name="Google Shape;307;p4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320" name="Google Shape;320;p4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4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328" name="Google Shape;328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4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333" name="Google Shape;333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4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340" name="Google Shape;340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4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4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348" name="Google Shape;348;p4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349" name="Google Shape;349;p4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350;p4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51;p4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2" name="Google Shape;352;p4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3" name="Google Shape;353;p4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54" name="Google Shape;354;p4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355" name="Google Shape;355;p4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356" name="Google Shape;356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8" name="Google Shape;358;p4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359" name="Google Shape;359;p4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360" name="Google Shape;360;p4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361" name="Google Shape;361;p4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2" name="Google Shape;362;p4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3" name="Google Shape;363;p4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64" name="Google Shape;364;p4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65" name="Google Shape;365;p4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67" name="Google Shape;367;p4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368" name="Google Shape;368;p4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369" name="Google Shape;369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1" name="Google Shape;371;p4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372" name="Google Shape;372;p4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373" name="Google Shape;373;p4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374" name="Google Shape;374;p4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5" name="Google Shape;375;p4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6" name="Google Shape;376;p4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77" name="Google Shape;377;p4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78" name="Google Shape;378;p4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79" name="Google Shape;379;p4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380" name="Google Shape;380;p4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381" name="Google Shape;381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" name="Google Shape;383;p4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384" name="Google Shape;384;p4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385" name="Google Shape;385;p4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386" name="Google Shape;386;p4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7" name="Google Shape;387;p4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8" name="Google Shape;388;p4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89" name="Google Shape;389;p4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0" name="Google Shape;390;p4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92" name="Google Shape;392;p4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393" name="Google Shape;393;p4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394" name="Google Shape;394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397" name="Google Shape;397;p4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398" name="Google Shape;398;p4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399" name="Google Shape;399;p4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0" name="Google Shape;400;p4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1" name="Google Shape;401;p4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402;p4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3" name="Google Shape;403;p4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04" name="Google Shape;404;p4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05" name="Google Shape;405;p4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406" name="Google Shape;406;p4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407" name="Google Shape;407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9" name="Google Shape;409;p4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410" name="Google Shape;410;p4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411" name="Google Shape;411;p4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412" name="Google Shape;412;p4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3" name="Google Shape;413;p4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4" name="Google Shape;414;p4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5" name="Google Shape;415;p4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16" name="Google Shape;416;p4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17" name="Google Shape;417;p4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21" name="Google Shape;421;p4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422" name="Google Shape;422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814" name="Google Shape;814;p8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15" name="Google Shape;815;p8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8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822" name="Google Shape;822;p8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823" name="Google Shape;823;p8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8" name="Google Shape;828;p8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829" name="Google Shape;829;p8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1" name="Google Shape;831;p8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832" name="Google Shape;832;p8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4" name="Google Shape;834;p8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835" name="Google Shape;835;p8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7" name="Google Shape;837;p8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838" name="Google Shape;838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2" name="Google Shape;842;p8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843" name="Google Shape;843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8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848" name="Google Shape;848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8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855" name="Google Shape;855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p8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2" name="Google Shape;862;p8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863" name="Google Shape;863;p8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864" name="Google Shape;864;p8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" name="Google Shape;865;p8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8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67" name="Google Shape;867;p8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8" name="Google Shape;868;p8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870" name="Google Shape;870;p8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871" name="Google Shape;871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3" name="Google Shape;873;p8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874" name="Google Shape;874;p8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875" name="Google Shape;875;p8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876" name="Google Shape;876;p8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7" name="Google Shape;877;p8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8" name="Google Shape;878;p8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79" name="Google Shape;879;p8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80" name="Google Shape;880;p8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81" name="Google Shape;881;p8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82" name="Google Shape;882;p8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883" name="Google Shape;883;p8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884" name="Google Shape;884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6" name="Google Shape;886;p8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887" name="Google Shape;887;p8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888" name="Google Shape;888;p8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889" name="Google Shape;889;p8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0" name="Google Shape;890;p8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1" name="Google Shape;891;p8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92" name="Google Shape;892;p8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93" name="Google Shape;893;p8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94" name="Google Shape;894;p8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895" name="Google Shape;895;p8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896" name="Google Shape;896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8" name="Google Shape;898;p8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899" name="Google Shape;899;p8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900" name="Google Shape;900;p8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901" name="Google Shape;901;p8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2" name="Google Shape;902;p8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3" name="Google Shape;903;p8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04" name="Google Shape;904;p8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05" name="Google Shape;905;p8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06" name="Google Shape;906;p8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07" name="Google Shape;907;p8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908" name="Google Shape;908;p8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09" name="Google Shape;909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1" name="Google Shape;911;p8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912" name="Google Shape;912;p8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913" name="Google Shape;913;p8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914" name="Google Shape;914;p8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5" name="Google Shape;915;p8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6" name="Google Shape;916;p8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7" name="Google Shape;917;p8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18" name="Google Shape;918;p8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19" name="Google Shape;919;p8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20" name="Google Shape;920;p8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921" name="Google Shape;921;p8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22" name="Google Shape;922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4" name="Google Shape;924;p8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926" name="Google Shape;926;p8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927" name="Google Shape;927;p8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8" name="Google Shape;928;p8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9" name="Google Shape;929;p8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0" name="Google Shape;930;p8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31" name="Google Shape;931;p8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32" name="Google Shape;932;p8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36" name="Google Shape;936;p8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937" name="Google Shape;937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_1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23"/>
          <p:cNvSpPr txBox="1">
            <a:spLocks noGrp="1"/>
          </p:cNvSpPr>
          <p:nvPr>
            <p:ph type="title" idx="4294967295"/>
          </p:nvPr>
        </p:nvSpPr>
        <p:spPr>
          <a:xfrm>
            <a:off x="471877" y="209993"/>
            <a:ext cx="1995429" cy="370773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lt1"/>
                </a:solidFill>
              </a:rPr>
              <a:t>UNA MIRADA</a:t>
            </a:r>
            <a:br>
              <a:rPr lang="en" b="0" dirty="0">
                <a:solidFill>
                  <a:schemeClr val="lt1"/>
                </a:solidFill>
              </a:rPr>
            </a:br>
            <a:r>
              <a:rPr lang="en" sz="3600" dirty="0">
                <a:solidFill>
                  <a:schemeClr val="accent4"/>
                </a:solidFill>
              </a:rPr>
              <a:t>HACIA UNA </a:t>
            </a:r>
            <a:br>
              <a:rPr lang="en" sz="3600" dirty="0">
                <a:solidFill>
                  <a:schemeClr val="accent4"/>
                </a:solidFill>
              </a:rPr>
            </a:br>
            <a:r>
              <a:rPr lang="en" sz="3600" dirty="0">
                <a:solidFill>
                  <a:schemeClr val="accent4"/>
                </a:solidFill>
              </a:rPr>
              <a:t>EDUCACION DE CALIDAD Y EN LA CARIDAD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1650" name="Google Shape;1650;p23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42BE18-BE2A-8899-17E9-B6CA07151D08}"/>
              </a:ext>
            </a:extLst>
          </p:cNvPr>
          <p:cNvSpPr txBox="1"/>
          <p:nvPr/>
        </p:nvSpPr>
        <p:spPr>
          <a:xfrm>
            <a:off x="199041" y="4716561"/>
            <a:ext cx="18504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BO" dirty="0">
                <a:solidFill>
                  <a:schemeClr val="bg1"/>
                </a:solidFill>
                <a:latin typeface="Proximanova"/>
              </a:rPr>
              <a:t>P. DAMASO NINA SDB</a:t>
            </a:r>
            <a:endParaRPr lang="es-BO" b="0" i="0" u="none" strike="noStrike" dirty="0">
              <a:solidFill>
                <a:schemeClr val="bg1"/>
              </a:solidFill>
              <a:effectLst/>
              <a:latin typeface="Proxima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7"/>
          <p:cNvSpPr txBox="1">
            <a:spLocks noGrp="1"/>
          </p:cNvSpPr>
          <p:nvPr>
            <p:ph type="body" idx="1"/>
          </p:nvPr>
        </p:nvSpPr>
        <p:spPr>
          <a:xfrm>
            <a:off x="1692103" y="266832"/>
            <a:ext cx="5364503" cy="7797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-BO" sz="2800" b="1" dirty="0"/>
              <a:t>C</a:t>
            </a:r>
            <a:r>
              <a:rPr lang="en" sz="2800" b="1" dirty="0"/>
              <a:t>ALIDAD EMPRESARIAL </a:t>
            </a:r>
            <a:endParaRPr lang="es-BO" sz="2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-BO" sz="2000" b="1" dirty="0"/>
              <a:t>(Deming, Juran)</a:t>
            </a:r>
          </a:p>
        </p:txBody>
      </p:sp>
      <p:sp>
        <p:nvSpPr>
          <p:cNvPr id="1601" name="Google Shape;1601;p1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8" name="Google Shape;2254;p49">
            <a:extLst>
              <a:ext uri="{FF2B5EF4-FFF2-40B4-BE49-F238E27FC236}">
                <a16:creationId xmlns:a16="http://schemas.microsoft.com/office/drawing/2014/main" id="{C7F040F8-BF4E-07AF-8966-8F5BCF78440C}"/>
              </a:ext>
            </a:extLst>
          </p:cNvPr>
          <p:cNvGrpSpPr/>
          <p:nvPr/>
        </p:nvGrpSpPr>
        <p:grpSpPr>
          <a:xfrm>
            <a:off x="1767155" y="1930451"/>
            <a:ext cx="2804845" cy="2743199"/>
            <a:chOff x="1301750" y="920751"/>
            <a:chExt cx="5095875" cy="5100636"/>
          </a:xfrm>
        </p:grpSpPr>
        <p:sp>
          <p:nvSpPr>
            <p:cNvPr id="9" name="Google Shape;2255;p49">
              <a:extLst>
                <a:ext uri="{FF2B5EF4-FFF2-40B4-BE49-F238E27FC236}">
                  <a16:creationId xmlns:a16="http://schemas.microsoft.com/office/drawing/2014/main" id="{094BE91C-E8C1-FD58-7120-7A4D5FD624B3}"/>
                </a:ext>
              </a:extLst>
            </p:cNvPr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" name="Google Shape;2256;p49">
              <a:extLst>
                <a:ext uri="{FF2B5EF4-FFF2-40B4-BE49-F238E27FC236}">
                  <a16:creationId xmlns:a16="http://schemas.microsoft.com/office/drawing/2014/main" id="{404ED0FA-5A9C-BD2D-35F4-7A3437ED0CA6}"/>
                </a:ext>
              </a:extLst>
            </p:cNvPr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" name="Google Shape;2257;p49">
              <a:extLst>
                <a:ext uri="{FF2B5EF4-FFF2-40B4-BE49-F238E27FC236}">
                  <a16:creationId xmlns:a16="http://schemas.microsoft.com/office/drawing/2014/main" id="{71E0F99D-F1F7-8798-8D11-22018928CF02}"/>
                </a:ext>
              </a:extLst>
            </p:cNvPr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" name="Google Shape;2258;p49">
              <a:extLst>
                <a:ext uri="{FF2B5EF4-FFF2-40B4-BE49-F238E27FC236}">
                  <a16:creationId xmlns:a16="http://schemas.microsoft.com/office/drawing/2014/main" id="{FA4D40A3-34F5-4F18-03D0-70CADB5D177B}"/>
                </a:ext>
              </a:extLst>
            </p:cNvPr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" name="Google Shape;2259;p49">
              <a:extLst>
                <a:ext uri="{FF2B5EF4-FFF2-40B4-BE49-F238E27FC236}">
                  <a16:creationId xmlns:a16="http://schemas.microsoft.com/office/drawing/2014/main" id="{55269B09-E2AF-FAC1-846B-646694512AD2}"/>
                </a:ext>
              </a:extLst>
            </p:cNvPr>
            <p:cNvSpPr/>
            <p:nvPr/>
          </p:nvSpPr>
          <p:spPr>
            <a:xfrm>
              <a:off x="1466849" y="920751"/>
              <a:ext cx="2759074" cy="2097086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 dirty="0">
                <a:solidFill>
                  <a:schemeClr val="dk1"/>
                </a:solidFill>
              </a:endParaRPr>
            </a:p>
          </p:txBody>
        </p:sp>
      </p:grpSp>
      <p:sp>
        <p:nvSpPr>
          <p:cNvPr id="16" name="Google Shape;1902;p39">
            <a:extLst>
              <a:ext uri="{FF2B5EF4-FFF2-40B4-BE49-F238E27FC236}">
                <a16:creationId xmlns:a16="http://schemas.microsoft.com/office/drawing/2014/main" id="{9EBCF5F8-4B7E-2236-0227-540FF012126E}"/>
              </a:ext>
            </a:extLst>
          </p:cNvPr>
          <p:cNvSpPr txBox="1"/>
          <p:nvPr/>
        </p:nvSpPr>
        <p:spPr>
          <a:xfrm rot="19611800">
            <a:off x="2136484" y="2301775"/>
            <a:ext cx="1263620" cy="2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KAIZEN</a:t>
            </a:r>
            <a:endParaRPr sz="2400" b="1" dirty="0">
              <a:solidFill>
                <a:schemeClr val="bg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7" name="Google Shape;1902;p39">
            <a:extLst>
              <a:ext uri="{FF2B5EF4-FFF2-40B4-BE49-F238E27FC236}">
                <a16:creationId xmlns:a16="http://schemas.microsoft.com/office/drawing/2014/main" id="{13CE7C66-3C6F-FA83-7A80-39D746FDDAEC}"/>
              </a:ext>
            </a:extLst>
          </p:cNvPr>
          <p:cNvSpPr txBox="1"/>
          <p:nvPr/>
        </p:nvSpPr>
        <p:spPr>
          <a:xfrm rot="2189077">
            <a:off x="3359704" y="2554570"/>
            <a:ext cx="895976" cy="2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TQC</a:t>
            </a:r>
            <a:endParaRPr sz="2800" b="1" dirty="0">
              <a:solidFill>
                <a:schemeClr val="bg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" name="Google Shape;1902;p39">
            <a:extLst>
              <a:ext uri="{FF2B5EF4-FFF2-40B4-BE49-F238E27FC236}">
                <a16:creationId xmlns:a16="http://schemas.microsoft.com/office/drawing/2014/main" id="{663B5DD2-C6BF-5CD1-6C3D-88BE40BC3A2C}"/>
              </a:ext>
            </a:extLst>
          </p:cNvPr>
          <p:cNvSpPr txBox="1"/>
          <p:nvPr/>
        </p:nvSpPr>
        <p:spPr>
          <a:xfrm rot="18384528">
            <a:off x="3676207" y="3637488"/>
            <a:ext cx="895976" cy="2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JIT</a:t>
            </a:r>
            <a:endParaRPr sz="2800" b="1" dirty="0">
              <a:solidFill>
                <a:schemeClr val="bg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" name="Google Shape;1902;p39">
            <a:extLst>
              <a:ext uri="{FF2B5EF4-FFF2-40B4-BE49-F238E27FC236}">
                <a16:creationId xmlns:a16="http://schemas.microsoft.com/office/drawing/2014/main" id="{CF865A6F-7B23-C706-61F5-411C033F367A}"/>
              </a:ext>
            </a:extLst>
          </p:cNvPr>
          <p:cNvSpPr txBox="1"/>
          <p:nvPr/>
        </p:nvSpPr>
        <p:spPr>
          <a:xfrm rot="487539">
            <a:off x="2567072" y="4229152"/>
            <a:ext cx="895976" cy="2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EC</a:t>
            </a:r>
            <a:endParaRPr sz="2800" b="1" dirty="0">
              <a:solidFill>
                <a:schemeClr val="bg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0" name="Google Shape;1902;p39">
            <a:extLst>
              <a:ext uri="{FF2B5EF4-FFF2-40B4-BE49-F238E27FC236}">
                <a16:creationId xmlns:a16="http://schemas.microsoft.com/office/drawing/2014/main" id="{9C94AB10-FE41-CF01-6677-E99884381D44}"/>
              </a:ext>
            </a:extLst>
          </p:cNvPr>
          <p:cNvSpPr txBox="1"/>
          <p:nvPr/>
        </p:nvSpPr>
        <p:spPr>
          <a:xfrm rot="21006726">
            <a:off x="1745786" y="3430947"/>
            <a:ext cx="895976" cy="2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TC</a:t>
            </a:r>
            <a:endParaRPr sz="2800" b="1" dirty="0">
              <a:solidFill>
                <a:schemeClr val="bg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1" name="Google Shape;2020;p44">
            <a:extLst>
              <a:ext uri="{FF2B5EF4-FFF2-40B4-BE49-F238E27FC236}">
                <a16:creationId xmlns:a16="http://schemas.microsoft.com/office/drawing/2014/main" id="{E094F84A-D846-EE1C-637C-49F196A51844}"/>
              </a:ext>
            </a:extLst>
          </p:cNvPr>
          <p:cNvCxnSpPr>
            <a:cxnSpLocks/>
          </p:cNvCxnSpPr>
          <p:nvPr/>
        </p:nvCxnSpPr>
        <p:spPr>
          <a:xfrm>
            <a:off x="2083392" y="1693645"/>
            <a:ext cx="281431" cy="41870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BF3F626-1EF8-0A7B-3247-3DCB5285D17A}"/>
              </a:ext>
            </a:extLst>
          </p:cNvPr>
          <p:cNvSpPr txBox="1"/>
          <p:nvPr/>
        </p:nvSpPr>
        <p:spPr>
          <a:xfrm>
            <a:off x="1206956" y="1403887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BO" dirty="0"/>
              <a:t>MEJORA CONTINUA</a:t>
            </a:r>
          </a:p>
        </p:txBody>
      </p:sp>
      <p:cxnSp>
        <p:nvCxnSpPr>
          <p:cNvPr id="26" name="Google Shape;2022;p44">
            <a:extLst>
              <a:ext uri="{FF2B5EF4-FFF2-40B4-BE49-F238E27FC236}">
                <a16:creationId xmlns:a16="http://schemas.microsoft.com/office/drawing/2014/main" id="{8C8E9F8F-2FD5-70FF-027D-2993A8B52EAF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4124195" y="1865729"/>
            <a:ext cx="386975" cy="373012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FAC6534-E287-A223-6B53-16B4A431F5F0}"/>
              </a:ext>
            </a:extLst>
          </p:cNvPr>
          <p:cNvSpPr txBox="1"/>
          <p:nvPr/>
        </p:nvSpPr>
        <p:spPr>
          <a:xfrm>
            <a:off x="3416158" y="1342509"/>
            <a:ext cx="219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BO" dirty="0"/>
              <a:t>CONTROL DE CALIDAD</a:t>
            </a:r>
          </a:p>
          <a:p>
            <a:pPr algn="ctr"/>
            <a:r>
              <a:rPr lang="es-BO" dirty="0"/>
              <a:t> TOTAL</a:t>
            </a:r>
          </a:p>
        </p:txBody>
      </p:sp>
      <p:cxnSp>
        <p:nvCxnSpPr>
          <p:cNvPr id="31" name="Google Shape;2024;p44">
            <a:extLst>
              <a:ext uri="{FF2B5EF4-FFF2-40B4-BE49-F238E27FC236}">
                <a16:creationId xmlns:a16="http://schemas.microsoft.com/office/drawing/2014/main" id="{79894D6E-7E99-4087-FAFF-8B82FBCDE5EF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4511170" y="3812934"/>
            <a:ext cx="529741" cy="5638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2636B68-92CF-0304-A2AF-4A51018AE8F8}"/>
              </a:ext>
            </a:extLst>
          </p:cNvPr>
          <p:cNvSpPr txBox="1"/>
          <p:nvPr/>
        </p:nvSpPr>
        <p:spPr>
          <a:xfrm>
            <a:off x="5040911" y="3499984"/>
            <a:ext cx="14029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b="1" dirty="0"/>
              <a:t>JUST-IN-TIME</a:t>
            </a:r>
          </a:p>
          <a:p>
            <a:pPr algn="ctr"/>
            <a:r>
              <a:rPr lang="es-BO" dirty="0"/>
              <a:t>GESTION DE </a:t>
            </a:r>
          </a:p>
          <a:p>
            <a:r>
              <a:rPr lang="es-BO" dirty="0"/>
              <a:t>INVENTARIOS</a:t>
            </a:r>
          </a:p>
        </p:txBody>
      </p:sp>
      <p:cxnSp>
        <p:nvCxnSpPr>
          <p:cNvPr id="35" name="Google Shape;2030;p44">
            <a:extLst>
              <a:ext uri="{FF2B5EF4-FFF2-40B4-BE49-F238E27FC236}">
                <a16:creationId xmlns:a16="http://schemas.microsoft.com/office/drawing/2014/main" id="{68DBE883-FBA3-EAC8-D0DC-942AFEA42A1D}"/>
              </a:ext>
            </a:extLst>
          </p:cNvPr>
          <p:cNvCxnSpPr>
            <a:cxnSpLocks/>
          </p:cNvCxnSpPr>
          <p:nvPr/>
        </p:nvCxnSpPr>
        <p:spPr>
          <a:xfrm flipV="1">
            <a:off x="1752572" y="4673650"/>
            <a:ext cx="1250694" cy="28953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9E51B8B-9E1B-D316-4F8D-9BC9E1915C34}"/>
              </a:ext>
            </a:extLst>
          </p:cNvPr>
          <p:cNvSpPr txBox="1"/>
          <p:nvPr/>
        </p:nvSpPr>
        <p:spPr>
          <a:xfrm>
            <a:off x="430266" y="4367279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BO" dirty="0"/>
              <a:t>ENFOQUE EN </a:t>
            </a:r>
          </a:p>
          <a:p>
            <a:pPr algn="ctr"/>
            <a:r>
              <a:rPr lang="es-BO" dirty="0"/>
              <a:t>EL CLIENTE</a:t>
            </a:r>
          </a:p>
        </p:txBody>
      </p:sp>
      <p:cxnSp>
        <p:nvCxnSpPr>
          <p:cNvPr id="38" name="Google Shape;2028;p44">
            <a:extLst>
              <a:ext uri="{FF2B5EF4-FFF2-40B4-BE49-F238E27FC236}">
                <a16:creationId xmlns:a16="http://schemas.microsoft.com/office/drawing/2014/main" id="{D481024B-1554-1B25-78FD-29E9120B0095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892762" y="3358105"/>
            <a:ext cx="874393" cy="22811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A74D54D4-ECE7-ED20-E4F6-6A7E7F456C7B}"/>
              </a:ext>
            </a:extLst>
          </p:cNvPr>
          <p:cNvSpPr txBox="1"/>
          <p:nvPr/>
        </p:nvSpPr>
        <p:spPr>
          <a:xfrm>
            <a:off x="91901" y="2834885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dirty="0"/>
              <a:t>TRABAJO </a:t>
            </a:r>
          </a:p>
          <a:p>
            <a:r>
              <a:rPr lang="es-BO" dirty="0"/>
              <a:t>COLABORATIVO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4FDA2A4E-7899-6015-8BD3-9713B8B8F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019" y="217510"/>
            <a:ext cx="1186377" cy="11863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855300" y="973863"/>
            <a:ext cx="2313569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2"/>
                </a:solidFill>
              </a:rPr>
              <a:t>gracias!</a:t>
            </a:r>
            <a:endParaRPr sz="7200" dirty="0">
              <a:solidFill>
                <a:schemeClr val="accent2"/>
              </a:solidFill>
            </a:endParaRPr>
          </a:p>
        </p:txBody>
      </p:sp>
      <p:sp>
        <p:nvSpPr>
          <p:cNvPr id="1858" name="Google Shape;1858;p35"/>
          <p:cNvSpPr txBox="1">
            <a:spLocks noGrp="1"/>
          </p:cNvSpPr>
          <p:nvPr>
            <p:ph type="body" idx="4294967295"/>
          </p:nvPr>
        </p:nvSpPr>
        <p:spPr>
          <a:xfrm>
            <a:off x="595168" y="3317083"/>
            <a:ext cx="5829279" cy="18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b="1" dirty="0">
                <a:solidFill>
                  <a:schemeClr val="lt1"/>
                </a:solidFill>
              </a:rPr>
              <a:t>“Mi trabajo no es hacérselo fácil a la gente, es hacer mejor a las personas”</a:t>
            </a:r>
            <a:endParaRPr lang="es-BO" b="0" i="0" u="none" strike="noStrike" dirty="0">
              <a:solidFill>
                <a:srgbClr val="72777D"/>
              </a:solidFill>
              <a:effectLst/>
              <a:latin typeface="Proxima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BO" dirty="0">
              <a:solidFill>
                <a:schemeClr val="lt1"/>
              </a:solidFill>
            </a:endParaRPr>
          </a:p>
        </p:txBody>
      </p:sp>
      <p:sp>
        <p:nvSpPr>
          <p:cNvPr id="1859" name="Google Shape;1859;p3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 QUE SE ESPERA DE LA EDUCACION </a:t>
            </a:r>
            <a:endParaRPr dirty="0"/>
          </a:p>
        </p:txBody>
      </p:sp>
      <p:graphicFrame>
        <p:nvGraphicFramePr>
          <p:cNvPr id="1689" name="Google Shape;1689;p25"/>
          <p:cNvGraphicFramePr/>
          <p:nvPr>
            <p:extLst>
              <p:ext uri="{D42A27DB-BD31-4B8C-83A1-F6EECF244321}">
                <p14:modId xmlns:p14="http://schemas.microsoft.com/office/powerpoint/2010/main" val="1076002210"/>
              </p:ext>
            </p:extLst>
          </p:nvPr>
        </p:nvGraphicFramePr>
        <p:xfrm>
          <a:off x="114597" y="1325282"/>
          <a:ext cx="6002702" cy="3726778"/>
        </p:xfrm>
        <a:graphic>
          <a:graphicData uri="http://schemas.openxmlformats.org/drawingml/2006/table">
            <a:tbl>
              <a:tblPr>
                <a:noFill/>
                <a:tableStyleId>{84218DE6-D431-4044-9C84-DCB305295717}</a:tableStyleId>
              </a:tblPr>
              <a:tblGrid>
                <a:gridCol w="130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2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33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SISTEMA PREVENTIVO</a:t>
                      </a:r>
                      <a:endParaRPr sz="1400" b="1" dirty="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UNESCO</a:t>
                      </a:r>
                      <a:endParaRPr sz="1400" b="1" dirty="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PACTO EDUCATIVO GLOBAL</a:t>
                      </a:r>
                      <a:endParaRPr sz="1400" b="1" dirty="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27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E. CIUDADANA</a:t>
                      </a:r>
                      <a:endParaRPr sz="1600" dirty="0">
                        <a:solidFill>
                          <a:schemeClr val="tx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APRENDER A VIVIR JUNTOS</a:t>
                      </a:r>
                      <a:endParaRPr sz="16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- ESCUCHAR A LOS JOVENES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- PROMOVER A LA MUJER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- </a:t>
                      </a:r>
                      <a:r>
                        <a:rPr lang="es-BO" sz="16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R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ESPONSABILIZAR A LA FAMILIA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- 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ABRIRSE A LA ACOGIDA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- CUIDAR LA CASA COMUN</a:t>
                      </a:r>
                      <a:endParaRPr sz="16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27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BO" sz="1600" dirty="0">
                          <a:solidFill>
                            <a:schemeClr val="tx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E</a:t>
                      </a:r>
                      <a:r>
                        <a:rPr lang="en" sz="1600" dirty="0">
                          <a:solidFill>
                            <a:schemeClr val="tx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. MORAL</a:t>
                      </a:r>
                      <a:endParaRPr sz="1600" dirty="0">
                        <a:solidFill>
                          <a:schemeClr val="tx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BO" sz="16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A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PRENDER A SER</a:t>
                      </a:r>
                      <a:endParaRPr sz="16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PONER A LA PERSONA EN EL CENTRO</a:t>
                      </a:r>
                      <a:endParaRPr sz="16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27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BO" sz="1600" dirty="0">
                          <a:solidFill>
                            <a:schemeClr val="tx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E</a:t>
                      </a:r>
                      <a:r>
                        <a:rPr lang="en" sz="1600" dirty="0">
                          <a:solidFill>
                            <a:schemeClr val="tx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. CIENTIFICA</a:t>
                      </a:r>
                      <a:endParaRPr sz="1600" dirty="0">
                        <a:solidFill>
                          <a:schemeClr val="tx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BO" sz="16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A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PRENDER A CONOCER Y HACER</a:t>
                      </a:r>
                      <a:endParaRPr sz="16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RENOVAR LA ECONOMIA Y LA POLITICA</a:t>
                      </a:r>
                      <a:endParaRPr sz="16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90" name="Google Shape;1690;p2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4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dirty="0"/>
              <a:t>O</a:t>
            </a:r>
            <a:r>
              <a:rPr lang="en" dirty="0"/>
              <a:t>ds4 al: </a:t>
            </a:r>
            <a:r>
              <a:rPr lang="en" dirty="0" err="1"/>
              <a:t>desafios</a:t>
            </a:r>
            <a:endParaRPr dirty="0"/>
          </a:p>
        </p:txBody>
      </p:sp>
      <p:sp>
        <p:nvSpPr>
          <p:cNvPr id="2011" name="Google Shape;2011;p4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12" name="Google Shape;2012;p44"/>
          <p:cNvGrpSpPr/>
          <p:nvPr/>
        </p:nvGrpSpPr>
        <p:grpSpPr>
          <a:xfrm>
            <a:off x="190518" y="1713189"/>
            <a:ext cx="2969220" cy="2669386"/>
            <a:chOff x="3778727" y="4460423"/>
            <a:chExt cx="720160" cy="647438"/>
          </a:xfrm>
        </p:grpSpPr>
        <p:sp>
          <p:nvSpPr>
            <p:cNvPr id="2013" name="Google Shape;2013;p44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 i="0" u="none" strike="noStrike" cap="none" dirty="0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ACTUALIZAR</a:t>
              </a:r>
              <a:endParaRPr sz="1200" b="1" i="0" u="none" strike="noStrike" cap="none" dirty="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4" name="Google Shape;2014;p44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 i="0" u="none" strike="noStrike" cap="none" dirty="0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INNOVAR</a:t>
              </a:r>
              <a:endParaRPr sz="1200" b="1" i="0" u="none" strike="noStrike" cap="none" dirty="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5" name="Google Shape;2015;p44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DESERCION ESCOLAR</a:t>
              </a:r>
              <a:endParaRPr sz="1200" b="1" i="0" u="none" strike="noStrike" cap="none" dirty="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6" name="Google Shape;2016;p44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AREAS BASICAS</a:t>
              </a:r>
              <a:endParaRPr sz="1200" b="1" i="0" u="none" strike="noStrike" cap="none" dirty="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7" name="Google Shape;2017;p44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ACCESO A MUJERES</a:t>
              </a:r>
              <a:endParaRPr sz="1200" b="1" i="0" u="none" strike="noStrike" cap="none" dirty="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8" name="Google Shape;2018;p44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 i="0" u="none" strike="noStrike" cap="none" dirty="0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DOCENTES</a:t>
              </a:r>
              <a:endParaRPr sz="1200" b="1" i="0" u="none" strike="noStrike" cap="none" dirty="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9" name="Google Shape;2019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cxnSp>
        <p:nvCxnSpPr>
          <p:cNvPr id="2020" name="Google Shape;2020;p44"/>
          <p:cNvCxnSpPr/>
          <p:nvPr/>
        </p:nvCxnSpPr>
        <p:spPr>
          <a:xfrm>
            <a:off x="3093852" y="2155036"/>
            <a:ext cx="869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1" name="Google Shape;2021;p44"/>
          <p:cNvSpPr txBox="1"/>
          <p:nvPr/>
        </p:nvSpPr>
        <p:spPr>
          <a:xfrm>
            <a:off x="4014266" y="2013456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PREVENIR</a:t>
            </a:r>
            <a:endParaRPr b="1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22" name="Google Shape;2022;p44"/>
          <p:cNvCxnSpPr/>
          <p:nvPr/>
        </p:nvCxnSpPr>
        <p:spPr>
          <a:xfrm>
            <a:off x="2965747" y="2551366"/>
            <a:ext cx="997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3" name="Google Shape;2023;p44"/>
          <p:cNvSpPr txBox="1"/>
          <p:nvPr/>
        </p:nvSpPr>
        <p:spPr>
          <a:xfrm>
            <a:off x="4014266" y="2409778"/>
            <a:ext cx="2533974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s-BO" b="1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IGUALDAD DE CONDICIONES</a:t>
            </a:r>
          </a:p>
        </p:txBody>
      </p:sp>
      <p:cxnSp>
        <p:nvCxnSpPr>
          <p:cNvPr id="2024" name="Google Shape;2024;p44"/>
          <p:cNvCxnSpPr/>
          <p:nvPr/>
        </p:nvCxnSpPr>
        <p:spPr>
          <a:xfrm>
            <a:off x="2783700" y="2947696"/>
            <a:ext cx="11799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5" name="Google Shape;2025;p44"/>
          <p:cNvSpPr txBox="1"/>
          <p:nvPr/>
        </p:nvSpPr>
        <p:spPr>
          <a:xfrm>
            <a:off x="4014266" y="2806099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BO" b="1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FORTALECER LOS NIVELES MINIMOS</a:t>
            </a:r>
          </a:p>
        </p:txBody>
      </p:sp>
      <p:cxnSp>
        <p:nvCxnSpPr>
          <p:cNvPr id="2026" name="Google Shape;2026;p44"/>
          <p:cNvCxnSpPr/>
          <p:nvPr/>
        </p:nvCxnSpPr>
        <p:spPr>
          <a:xfrm>
            <a:off x="2628625" y="3344005"/>
            <a:ext cx="1334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7" name="Google Shape;2027;p44"/>
          <p:cNvSpPr txBox="1"/>
          <p:nvPr/>
        </p:nvSpPr>
        <p:spPr>
          <a:xfrm>
            <a:off x="4014266" y="3202421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b="1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ATRAERLOS Y RETENERLOS</a:t>
            </a:r>
          </a:p>
        </p:txBody>
      </p:sp>
      <p:cxnSp>
        <p:nvCxnSpPr>
          <p:cNvPr id="2028" name="Google Shape;2028;p44"/>
          <p:cNvCxnSpPr/>
          <p:nvPr/>
        </p:nvCxnSpPr>
        <p:spPr>
          <a:xfrm>
            <a:off x="2460053" y="3740335"/>
            <a:ext cx="15033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9" name="Google Shape;2029;p44"/>
          <p:cNvSpPr txBox="1"/>
          <p:nvPr/>
        </p:nvSpPr>
        <p:spPr>
          <a:xfrm>
            <a:off x="4014266" y="3598743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LA OFERTA EDUCATIVA</a:t>
            </a:r>
            <a:endParaRPr b="1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30" name="Google Shape;2030;p44"/>
          <p:cNvCxnSpPr/>
          <p:nvPr/>
        </p:nvCxnSpPr>
        <p:spPr>
          <a:xfrm>
            <a:off x="2284755" y="4136644"/>
            <a:ext cx="16719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31" name="Google Shape;2031;p44"/>
          <p:cNvSpPr txBox="1"/>
          <p:nvPr/>
        </p:nvSpPr>
        <p:spPr>
          <a:xfrm>
            <a:off x="4014266" y="3995064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BO" b="1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LA LABOR DOCENTE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4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dirty="0"/>
              <a:t>O</a:t>
            </a:r>
            <a:r>
              <a:rPr lang="en" dirty="0"/>
              <a:t>ds4 al: </a:t>
            </a:r>
            <a:r>
              <a:rPr lang="en" dirty="0" err="1"/>
              <a:t>desafios</a:t>
            </a:r>
            <a:endParaRPr dirty="0"/>
          </a:p>
        </p:txBody>
      </p:sp>
      <p:sp>
        <p:nvSpPr>
          <p:cNvPr id="2011" name="Google Shape;2011;p4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021" name="Google Shape;2021;p44"/>
          <p:cNvSpPr txBox="1"/>
          <p:nvPr/>
        </p:nvSpPr>
        <p:spPr>
          <a:xfrm>
            <a:off x="3927555" y="2690543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MEJORAR LOS SISTEMAS</a:t>
            </a:r>
            <a:endParaRPr b="1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023" name="Google Shape;2023;p44"/>
          <p:cNvSpPr txBox="1"/>
          <p:nvPr/>
        </p:nvSpPr>
        <p:spPr>
          <a:xfrm>
            <a:off x="3927555" y="3171159"/>
            <a:ext cx="2293200" cy="77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s-BO" b="1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MUNDO DEL TRABAJO,</a:t>
            </a:r>
          </a:p>
          <a:p>
            <a:r>
              <a:rPr lang="es-BO" b="1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INTERMEDIACON LABORAL,</a:t>
            </a:r>
          </a:p>
          <a:p>
            <a:r>
              <a:rPr lang="es-BO" b="1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ALTERNATIVAS PEDAGOGICAS A DISTANCIA </a:t>
            </a:r>
          </a:p>
        </p:txBody>
      </p:sp>
      <p:sp>
        <p:nvSpPr>
          <p:cNvPr id="7" name="Google Shape;2013;p44">
            <a:extLst>
              <a:ext uri="{FF2B5EF4-FFF2-40B4-BE49-F238E27FC236}">
                <a16:creationId xmlns:a16="http://schemas.microsoft.com/office/drawing/2014/main" id="{8B27044B-8214-9E93-E832-9576A4590F0C}"/>
              </a:ext>
            </a:extLst>
          </p:cNvPr>
          <p:cNvSpPr/>
          <p:nvPr/>
        </p:nvSpPr>
        <p:spPr>
          <a:xfrm>
            <a:off x="826647" y="2571750"/>
            <a:ext cx="1503753" cy="456090"/>
          </a:xfrm>
          <a:custGeom>
            <a:avLst/>
            <a:gdLst/>
            <a:ahLst/>
            <a:cxnLst/>
            <a:rect l="l" t="t" r="r" b="b"/>
            <a:pathLst>
              <a:path w="640" h="194" extrusionOk="0">
                <a:moveTo>
                  <a:pt x="0" y="0"/>
                </a:moveTo>
                <a:cubicBezTo>
                  <a:pt x="63" y="130"/>
                  <a:pt x="63" y="130"/>
                  <a:pt x="63" y="130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0"/>
                  <a:pt x="64" y="130"/>
                  <a:pt x="64" y="131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93" y="170"/>
                  <a:pt x="188" y="194"/>
                  <a:pt x="320" y="194"/>
                </a:cubicBezTo>
                <a:cubicBezTo>
                  <a:pt x="452" y="194"/>
                  <a:pt x="547" y="170"/>
                  <a:pt x="571" y="143"/>
                </a:cubicBezTo>
                <a:cubicBezTo>
                  <a:pt x="577" y="131"/>
                  <a:pt x="577" y="131"/>
                  <a:pt x="577" y="131"/>
                </a:cubicBezTo>
                <a:cubicBezTo>
                  <a:pt x="577" y="130"/>
                  <a:pt x="577" y="130"/>
                  <a:pt x="577" y="130"/>
                </a:cubicBezTo>
                <a:cubicBezTo>
                  <a:pt x="577" y="130"/>
                  <a:pt x="577" y="130"/>
                  <a:pt x="577" y="130"/>
                </a:cubicBezTo>
                <a:cubicBezTo>
                  <a:pt x="640" y="0"/>
                  <a:pt x="640" y="0"/>
                  <a:pt x="640" y="0"/>
                </a:cubicBezTo>
                <a:cubicBezTo>
                  <a:pt x="587" y="29"/>
                  <a:pt x="452" y="46"/>
                  <a:pt x="320" y="46"/>
                </a:cubicBezTo>
                <a:cubicBezTo>
                  <a:pt x="189" y="46"/>
                  <a:pt x="53" y="29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 sz="1200" b="1" i="0" u="none" strike="noStrike" cap="none" dirty="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INFORMACION</a:t>
            </a:r>
            <a:endParaRPr sz="1200" b="1" i="0" u="none" strike="noStrike" cap="none" dirty="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8" name="Google Shape;2014;p44">
            <a:extLst>
              <a:ext uri="{FF2B5EF4-FFF2-40B4-BE49-F238E27FC236}">
                <a16:creationId xmlns:a16="http://schemas.microsoft.com/office/drawing/2014/main" id="{3A9026BB-8F52-F7AA-3464-730B783C5E7C}"/>
              </a:ext>
            </a:extLst>
          </p:cNvPr>
          <p:cNvSpPr/>
          <p:nvPr/>
        </p:nvSpPr>
        <p:spPr>
          <a:xfrm>
            <a:off x="1012516" y="2973743"/>
            <a:ext cx="1133887" cy="445828"/>
          </a:xfrm>
          <a:custGeom>
            <a:avLst/>
            <a:gdLst/>
            <a:ahLst/>
            <a:cxnLst/>
            <a:rect l="l" t="t" r="r" b="b"/>
            <a:pathLst>
              <a:path w="483" h="190" extrusionOk="0">
                <a:moveTo>
                  <a:pt x="0" y="0"/>
                </a:moveTo>
                <a:cubicBezTo>
                  <a:pt x="61" y="125"/>
                  <a:pt x="61" y="125"/>
                  <a:pt x="61" y="125"/>
                </a:cubicBezTo>
                <a:cubicBezTo>
                  <a:pt x="62" y="126"/>
                  <a:pt x="62" y="127"/>
                  <a:pt x="63" y="128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93" y="170"/>
                  <a:pt x="162" y="190"/>
                  <a:pt x="241" y="190"/>
                </a:cubicBezTo>
                <a:cubicBezTo>
                  <a:pt x="320" y="190"/>
                  <a:pt x="389" y="170"/>
                  <a:pt x="412" y="144"/>
                </a:cubicBezTo>
                <a:cubicBezTo>
                  <a:pt x="420" y="128"/>
                  <a:pt x="420" y="128"/>
                  <a:pt x="420" y="128"/>
                </a:cubicBezTo>
                <a:cubicBezTo>
                  <a:pt x="421" y="127"/>
                  <a:pt x="421" y="126"/>
                  <a:pt x="421" y="125"/>
                </a:cubicBezTo>
                <a:cubicBezTo>
                  <a:pt x="483" y="0"/>
                  <a:pt x="483" y="0"/>
                  <a:pt x="483" y="0"/>
                </a:cubicBezTo>
                <a:cubicBezTo>
                  <a:pt x="437" y="26"/>
                  <a:pt x="338" y="41"/>
                  <a:pt x="241" y="41"/>
                </a:cubicBezTo>
                <a:cubicBezTo>
                  <a:pt x="144" y="41"/>
                  <a:pt x="45" y="26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 sz="1100" b="1" dirty="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PROGRAMAS</a:t>
            </a:r>
            <a:endParaRPr sz="1100" b="1" i="0" u="none" strike="noStrike" cap="none" dirty="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9" name="Google Shape;2028;p44">
            <a:extLst>
              <a:ext uri="{FF2B5EF4-FFF2-40B4-BE49-F238E27FC236}">
                <a16:creationId xmlns:a16="http://schemas.microsoft.com/office/drawing/2014/main" id="{935F2EF5-4D96-8C65-D3FD-8743EEFBEE6C}"/>
              </a:ext>
            </a:extLst>
          </p:cNvPr>
          <p:cNvCxnSpPr/>
          <p:nvPr/>
        </p:nvCxnSpPr>
        <p:spPr>
          <a:xfrm>
            <a:off x="2321701" y="2841700"/>
            <a:ext cx="15033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" name="Google Shape;2030;p44">
            <a:extLst>
              <a:ext uri="{FF2B5EF4-FFF2-40B4-BE49-F238E27FC236}">
                <a16:creationId xmlns:a16="http://schemas.microsoft.com/office/drawing/2014/main" id="{6565E22F-344C-7580-3A4F-3324FF837BC8}"/>
              </a:ext>
            </a:extLst>
          </p:cNvPr>
          <p:cNvCxnSpPr/>
          <p:nvPr/>
        </p:nvCxnSpPr>
        <p:spPr>
          <a:xfrm>
            <a:off x="2146403" y="3238009"/>
            <a:ext cx="16719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2201140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14"/>
          <p:cNvSpPr txBox="1">
            <a:spLocks noGrp="1"/>
          </p:cNvSpPr>
          <p:nvPr>
            <p:ph type="body" idx="1"/>
          </p:nvPr>
        </p:nvSpPr>
        <p:spPr>
          <a:xfrm>
            <a:off x="649111" y="508639"/>
            <a:ext cx="5348276" cy="14475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BO" sz="2400" i="1" dirty="0">
                <a:effectLst/>
                <a:latin typeface="Apple Braille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“Caritas benigna </a:t>
            </a:r>
            <a:r>
              <a:rPr lang="es-BO" sz="2400" i="1" dirty="0" err="1">
                <a:effectLst/>
                <a:latin typeface="Apple Braille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est</a:t>
            </a:r>
            <a:r>
              <a:rPr lang="es-BO" sz="2400" i="1" dirty="0">
                <a:effectLst/>
                <a:latin typeface="Apple Braille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, </a:t>
            </a:r>
            <a:r>
              <a:rPr lang="es-BO" sz="2400" i="1" dirty="0" err="1">
                <a:effectLst/>
                <a:latin typeface="Apple Braille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patiens</a:t>
            </a:r>
            <a:r>
              <a:rPr lang="es-BO" sz="2400" i="1" dirty="0">
                <a:effectLst/>
                <a:latin typeface="Apple Braille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s-BO" sz="2400" i="1" dirty="0" err="1">
                <a:effectLst/>
                <a:latin typeface="Apple Braille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ests</a:t>
            </a:r>
            <a:r>
              <a:rPr lang="es-BO" sz="2400" i="1" dirty="0">
                <a:effectLst/>
                <a:latin typeface="Apple Braille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; Omnia </a:t>
            </a:r>
            <a:r>
              <a:rPr lang="es-BO" sz="2400" i="1" dirty="0" err="1">
                <a:effectLst/>
                <a:latin typeface="Apple Braille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suffert</a:t>
            </a:r>
            <a:r>
              <a:rPr lang="es-BO" sz="2400" i="1" dirty="0">
                <a:effectLst/>
                <a:latin typeface="Apple Braille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, Omnia </a:t>
            </a:r>
            <a:r>
              <a:rPr lang="es-BO" sz="2400" i="1" dirty="0" err="1">
                <a:effectLst/>
                <a:latin typeface="Apple Braille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sperat</a:t>
            </a:r>
            <a:r>
              <a:rPr lang="es-BO" sz="2400" i="1" dirty="0">
                <a:effectLst/>
                <a:latin typeface="Apple Braille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, Omnia </a:t>
            </a:r>
            <a:r>
              <a:rPr lang="es-BO" sz="2400" i="1" dirty="0" err="1">
                <a:effectLst/>
                <a:latin typeface="Apple Braille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sustinet</a:t>
            </a:r>
            <a:r>
              <a:rPr lang="es-BO" sz="2400" i="1" dirty="0">
                <a:effectLst/>
                <a:latin typeface="Apple Braille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”.</a:t>
            </a:r>
            <a:endParaRPr lang="es-BO" sz="2400" i="1" dirty="0">
              <a:latin typeface="Apple Braille" pitchFamily="2" charset="0"/>
              <a:cs typeface="Angsana New" panose="02020603050405020304" pitchFamily="18" charset="-34"/>
            </a:endParaRPr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0" name="Google Shape;1576;p14">
            <a:extLst>
              <a:ext uri="{FF2B5EF4-FFF2-40B4-BE49-F238E27FC236}">
                <a16:creationId xmlns:a16="http://schemas.microsoft.com/office/drawing/2014/main" id="{8705EC65-97A0-350A-18F4-FACC1F020B81}"/>
              </a:ext>
            </a:extLst>
          </p:cNvPr>
          <p:cNvSpPr txBox="1">
            <a:spLocks/>
          </p:cNvSpPr>
          <p:nvPr/>
        </p:nvSpPr>
        <p:spPr>
          <a:xfrm>
            <a:off x="971840" y="4210149"/>
            <a:ext cx="1547242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s-BO" sz="4800" dirty="0">
                <a:solidFill>
                  <a:srgbClr val="FF0000"/>
                </a:solidFill>
              </a:rPr>
              <a:t>caridad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B4D6187-A66A-C2A6-00CB-6D9343C1B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286" y="2982100"/>
            <a:ext cx="1941714" cy="1941714"/>
          </a:xfrm>
          <a:prstGeom prst="rect">
            <a:avLst/>
          </a:prstGeom>
        </p:spPr>
      </p:pic>
      <p:sp>
        <p:nvSpPr>
          <p:cNvPr id="13" name="Google Shape;1576;p14">
            <a:extLst>
              <a:ext uri="{FF2B5EF4-FFF2-40B4-BE49-F238E27FC236}">
                <a16:creationId xmlns:a16="http://schemas.microsoft.com/office/drawing/2014/main" id="{36739013-7BC2-60A6-A937-A94190351737}"/>
              </a:ext>
            </a:extLst>
          </p:cNvPr>
          <p:cNvSpPr txBox="1">
            <a:spLocks/>
          </p:cNvSpPr>
          <p:nvPr/>
        </p:nvSpPr>
        <p:spPr>
          <a:xfrm>
            <a:off x="2269895" y="2746450"/>
            <a:ext cx="2034988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s-BO" sz="3200" dirty="0"/>
              <a:t>Sistema </a:t>
            </a:r>
          </a:p>
          <a:p>
            <a:pPr algn="ctr"/>
            <a:r>
              <a:rPr lang="es-BO" sz="3200" dirty="0"/>
              <a:t>preventivo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5"/>
          <p:cNvSpPr txBox="1">
            <a:spLocks noGrp="1"/>
          </p:cNvSpPr>
          <p:nvPr>
            <p:ph type="ctrTitle" idx="4294967295"/>
          </p:nvPr>
        </p:nvSpPr>
        <p:spPr>
          <a:xfrm>
            <a:off x="2934031" y="1251148"/>
            <a:ext cx="3592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err="1">
                <a:solidFill>
                  <a:schemeClr val="lt1"/>
                </a:solidFill>
              </a:rPr>
              <a:t>educador</a:t>
            </a:r>
            <a:endParaRPr sz="7200" dirty="0">
              <a:solidFill>
                <a:schemeClr val="lt1"/>
              </a:solidFill>
            </a:endParaRPr>
          </a:p>
        </p:txBody>
      </p:sp>
      <p:sp>
        <p:nvSpPr>
          <p:cNvPr id="1586" name="Google Shape;1586;p15"/>
          <p:cNvSpPr txBox="1">
            <a:spLocks noGrp="1"/>
          </p:cNvSpPr>
          <p:nvPr>
            <p:ph type="subTitle" idx="4294967295"/>
          </p:nvPr>
        </p:nvSpPr>
        <p:spPr>
          <a:xfrm>
            <a:off x="2957680" y="2593690"/>
            <a:ext cx="3017452" cy="9624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sz="2000" dirty="0"/>
              <a:t>E</a:t>
            </a:r>
            <a:r>
              <a:rPr lang="en" sz="2000" dirty="0"/>
              <a:t>s </a:t>
            </a:r>
            <a:r>
              <a:rPr lang="en" sz="2000" dirty="0" err="1"/>
              <a:t>una</a:t>
            </a:r>
            <a:r>
              <a:rPr lang="en" sz="2000" dirty="0"/>
              <a:t> </a:t>
            </a:r>
            <a:r>
              <a:rPr lang="en" sz="2000" b="1" dirty="0"/>
              <a:t>Persona </a:t>
            </a:r>
            <a:r>
              <a:rPr lang="es-BO" sz="2000" dirty="0"/>
              <a:t>c</a:t>
            </a:r>
            <a:r>
              <a:rPr lang="en" sz="2000" dirty="0" err="1"/>
              <a:t>onsagrada</a:t>
            </a:r>
            <a:r>
              <a:rPr lang="en" sz="2000" dirty="0"/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al bien de </a:t>
            </a:r>
            <a:r>
              <a:rPr lang="en" sz="2000" dirty="0" err="1"/>
              <a:t>los</a:t>
            </a:r>
            <a:r>
              <a:rPr lang="en" sz="2000" dirty="0"/>
              <a:t> </a:t>
            </a:r>
            <a:r>
              <a:rPr lang="en" sz="2000" dirty="0" err="1"/>
              <a:t>alumn</a:t>
            </a:r>
            <a:r>
              <a:rPr lang="es-BO" sz="2000" dirty="0"/>
              <a:t>o</a:t>
            </a:r>
            <a:r>
              <a:rPr lang="en" sz="2000" dirty="0"/>
              <a:t>s.</a:t>
            </a:r>
            <a:endParaRPr sz="2000" dirty="0"/>
          </a:p>
          <a:p>
            <a:pPr marL="0" lvl="0" indent="0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/>
          </a:p>
        </p:txBody>
      </p:sp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6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F74125-0F0F-B9BB-D6DE-0A52D2946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0" y="1454553"/>
            <a:ext cx="2167913" cy="21679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9"/>
          <p:cNvSpPr txBox="1">
            <a:spLocks noGrp="1"/>
          </p:cNvSpPr>
          <p:nvPr>
            <p:ph type="ctrTitle" idx="4294967295"/>
          </p:nvPr>
        </p:nvSpPr>
        <p:spPr>
          <a:xfrm>
            <a:off x="3488119" y="3208750"/>
            <a:ext cx="2183525" cy="78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err="1"/>
              <a:t>identidad</a:t>
            </a:r>
            <a:endParaRPr sz="5400" dirty="0"/>
          </a:p>
        </p:txBody>
      </p:sp>
      <p:sp>
        <p:nvSpPr>
          <p:cNvPr id="1614" name="Google Shape;1614;p19"/>
          <p:cNvSpPr txBox="1">
            <a:spLocks noGrp="1"/>
          </p:cNvSpPr>
          <p:nvPr>
            <p:ph type="subTitle" idx="4294967295"/>
          </p:nvPr>
        </p:nvSpPr>
        <p:spPr>
          <a:xfrm>
            <a:off x="2239200" y="4078626"/>
            <a:ext cx="4665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BO" sz="2000" dirty="0"/>
              <a:t>D</a:t>
            </a:r>
            <a:r>
              <a:rPr lang="en" sz="2000" dirty="0"/>
              <a:t>a a </a:t>
            </a:r>
            <a:r>
              <a:rPr lang="en" sz="2000" dirty="0" err="1"/>
              <a:t>conocer</a:t>
            </a:r>
            <a:r>
              <a:rPr lang="en" sz="2000" dirty="0"/>
              <a:t> </a:t>
            </a:r>
            <a:r>
              <a:rPr lang="en" sz="2000" dirty="0" err="1"/>
              <a:t>los</a:t>
            </a:r>
            <a:r>
              <a:rPr lang="en" sz="2000" dirty="0"/>
              <a:t> </a:t>
            </a:r>
            <a:r>
              <a:rPr lang="en" sz="2000" dirty="0" err="1"/>
              <a:t>reglamentos</a:t>
            </a:r>
            <a:r>
              <a:rPr lang="en" sz="2000" dirty="0"/>
              <a:t> y </a:t>
            </a:r>
            <a:r>
              <a:rPr lang="en" sz="2000" dirty="0" err="1"/>
              <a:t>prescripciones</a:t>
            </a:r>
            <a:r>
              <a:rPr lang="en" sz="2000" dirty="0"/>
              <a:t> de la </a:t>
            </a:r>
            <a:r>
              <a:rPr lang="en" sz="2000" dirty="0" err="1"/>
              <a:t>institucion</a:t>
            </a:r>
            <a:r>
              <a:rPr lang="en" sz="2000" dirty="0"/>
              <a:t>. </a:t>
            </a:r>
            <a:endParaRPr sz="2000" dirty="0"/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93AF18-04E5-01DD-32FA-149FB2EC6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483" y="1521839"/>
            <a:ext cx="1789386" cy="17893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3BC3D9-60D6-15A7-849C-F564D36F9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54" y="2072392"/>
            <a:ext cx="1008643" cy="1008643"/>
          </a:xfrm>
          <a:prstGeom prst="rect">
            <a:avLst/>
          </a:prstGeom>
        </p:spPr>
      </p:pic>
      <p:sp>
        <p:nvSpPr>
          <p:cNvPr id="6" name="Google Shape;1613;p19">
            <a:extLst>
              <a:ext uri="{FF2B5EF4-FFF2-40B4-BE49-F238E27FC236}">
                <a16:creationId xmlns:a16="http://schemas.microsoft.com/office/drawing/2014/main" id="{4228D9A4-69EA-C70E-A6F7-5C0FFA08343B}"/>
              </a:ext>
            </a:extLst>
          </p:cNvPr>
          <p:cNvSpPr txBox="1">
            <a:spLocks/>
          </p:cNvSpPr>
          <p:nvPr/>
        </p:nvSpPr>
        <p:spPr>
          <a:xfrm>
            <a:off x="44693" y="3071108"/>
            <a:ext cx="2693366" cy="43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s-BO" sz="2800" dirty="0">
                <a:solidFill>
                  <a:srgbClr val="C00000"/>
                </a:solidFill>
              </a:rPr>
              <a:t>represivo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64072E4-DEDF-DF74-3A67-5E9E1CD54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948" y="2069253"/>
            <a:ext cx="1008643" cy="1008643"/>
          </a:xfrm>
          <a:prstGeom prst="rect">
            <a:avLst/>
          </a:prstGeom>
        </p:spPr>
      </p:pic>
      <p:sp>
        <p:nvSpPr>
          <p:cNvPr id="8" name="Google Shape;1613;p19">
            <a:extLst>
              <a:ext uri="{FF2B5EF4-FFF2-40B4-BE49-F238E27FC236}">
                <a16:creationId xmlns:a16="http://schemas.microsoft.com/office/drawing/2014/main" id="{9D9AD0B0-04CE-9CB9-F5EA-E308D8C36496}"/>
              </a:ext>
            </a:extLst>
          </p:cNvPr>
          <p:cNvSpPr txBox="1">
            <a:spLocks/>
          </p:cNvSpPr>
          <p:nvPr/>
        </p:nvSpPr>
        <p:spPr>
          <a:xfrm>
            <a:off x="6241389" y="3068931"/>
            <a:ext cx="2693366" cy="43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s-BO" sz="2800" dirty="0">
                <a:solidFill>
                  <a:srgbClr val="C00000"/>
                </a:solidFill>
              </a:rPr>
              <a:t>permisivo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siempre</a:t>
            </a:r>
            <a:r>
              <a:rPr lang="en-US" dirty="0"/>
              <a:t> </a:t>
            </a:r>
            <a:r>
              <a:rPr lang="en-US" dirty="0" err="1"/>
              <a:t>alegres</a:t>
            </a:r>
            <a:r>
              <a:rPr lang="en-US" dirty="0"/>
              <a:t>,</a:t>
            </a:r>
            <a:endParaRPr dirty="0"/>
          </a:p>
        </p:txBody>
      </p:sp>
      <p:sp>
        <p:nvSpPr>
          <p:cNvPr id="1594" name="Google Shape;1594;p16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BO" dirty="0"/>
              <a:t>E</a:t>
            </a:r>
            <a:r>
              <a:rPr lang="en" dirty="0"/>
              <a:t>l </a:t>
            </a:r>
            <a:r>
              <a:rPr lang="en" dirty="0" err="1"/>
              <a:t>cumplimento</a:t>
            </a:r>
            <a:r>
              <a:rPr lang="en" dirty="0"/>
              <a:t> </a:t>
            </a:r>
            <a:r>
              <a:rPr lang="en" dirty="0" err="1"/>
              <a:t>estricto</a:t>
            </a:r>
            <a:r>
              <a:rPr lang="en" dirty="0"/>
              <a:t> de </a:t>
            </a:r>
            <a:r>
              <a:rPr lang="en" dirty="0" err="1"/>
              <a:t>los</a:t>
            </a:r>
            <a:r>
              <a:rPr lang="en" dirty="0"/>
              <a:t> </a:t>
            </a:r>
            <a:r>
              <a:rPr lang="en" dirty="0" err="1"/>
              <a:t>deberes</a:t>
            </a:r>
            <a:endParaRPr dirty="0"/>
          </a:p>
        </p:txBody>
      </p:sp>
      <p:sp>
        <p:nvSpPr>
          <p:cNvPr id="1595" name="Google Shape;1595;p16"/>
          <p:cNvSpPr txBox="1"/>
          <p:nvPr/>
        </p:nvSpPr>
        <p:spPr>
          <a:xfrm>
            <a:off x="-39415" y="1925150"/>
            <a:ext cx="12465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</a:t>
            </a:r>
            <a:endParaRPr sz="7200" b="1" dirty="0">
              <a:solidFill>
                <a:schemeClr val="accent4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51C6597-1464-2692-7F32-425F07EEB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56" y="656974"/>
            <a:ext cx="1071110" cy="10711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9"/>
          <p:cNvSpPr txBox="1">
            <a:spLocks noGrp="1"/>
          </p:cNvSpPr>
          <p:nvPr>
            <p:ph type="ctrTitle" idx="4294967295"/>
          </p:nvPr>
        </p:nvSpPr>
        <p:spPr>
          <a:xfrm>
            <a:off x="205395" y="1188839"/>
            <a:ext cx="4795793" cy="78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/>
              <a:t>iNTELIGENCIAS</a:t>
            </a:r>
            <a:r>
              <a:rPr lang="en" sz="3600" dirty="0"/>
              <a:t> MULTIPLE </a:t>
            </a:r>
            <a:r>
              <a:rPr lang="en" sz="2800" dirty="0"/>
              <a:t>(GARDNER)</a:t>
            </a:r>
            <a:endParaRPr sz="2800" dirty="0"/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5" name="Google Shape;1779;p29">
            <a:extLst>
              <a:ext uri="{FF2B5EF4-FFF2-40B4-BE49-F238E27FC236}">
                <a16:creationId xmlns:a16="http://schemas.microsoft.com/office/drawing/2014/main" id="{9E3B0731-D82D-6BA7-5584-7243C2D7341E}"/>
              </a:ext>
            </a:extLst>
          </p:cNvPr>
          <p:cNvSpPr txBox="1"/>
          <p:nvPr/>
        </p:nvSpPr>
        <p:spPr>
          <a:xfrm>
            <a:off x="2193647" y="2525472"/>
            <a:ext cx="1027145" cy="3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VISUAL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ESPACIAL</a:t>
            </a:r>
            <a:endParaRPr b="1"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56" name="Google Shape;1779;p29">
            <a:extLst>
              <a:ext uri="{FF2B5EF4-FFF2-40B4-BE49-F238E27FC236}">
                <a16:creationId xmlns:a16="http://schemas.microsoft.com/office/drawing/2014/main" id="{AFBB3C7E-A4FB-87BC-5E15-913A0FE9BE30}"/>
              </a:ext>
            </a:extLst>
          </p:cNvPr>
          <p:cNvSpPr txBox="1"/>
          <p:nvPr/>
        </p:nvSpPr>
        <p:spPr>
          <a:xfrm>
            <a:off x="2839366" y="4277614"/>
            <a:ext cx="1305386" cy="3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LINGUISTICO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VERBAL</a:t>
            </a:r>
            <a:endParaRPr b="1"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57" name="Google Shape;1779;p29">
            <a:extLst>
              <a:ext uri="{FF2B5EF4-FFF2-40B4-BE49-F238E27FC236}">
                <a16:creationId xmlns:a16="http://schemas.microsoft.com/office/drawing/2014/main" id="{5F9D83A5-BCE1-D30A-D22A-B21797D2164D}"/>
              </a:ext>
            </a:extLst>
          </p:cNvPr>
          <p:cNvSpPr txBox="1"/>
          <p:nvPr/>
        </p:nvSpPr>
        <p:spPr>
          <a:xfrm>
            <a:off x="1259865" y="4277614"/>
            <a:ext cx="1422422" cy="3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LOGICO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MATEMATICA</a:t>
            </a:r>
            <a:endParaRPr b="1"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grpSp>
        <p:nvGrpSpPr>
          <p:cNvPr id="58" name="Google Shape;2600;p49">
            <a:extLst>
              <a:ext uri="{FF2B5EF4-FFF2-40B4-BE49-F238E27FC236}">
                <a16:creationId xmlns:a16="http://schemas.microsoft.com/office/drawing/2014/main" id="{2F66C7C6-BE4E-2C56-9F55-4F6D74B3D657}"/>
              </a:ext>
            </a:extLst>
          </p:cNvPr>
          <p:cNvGrpSpPr/>
          <p:nvPr/>
        </p:nvGrpSpPr>
        <p:grpSpPr>
          <a:xfrm>
            <a:off x="1678945" y="3013193"/>
            <a:ext cx="5660099" cy="1169993"/>
            <a:chOff x="3042485" y="5594633"/>
            <a:chExt cx="2159652" cy="510557"/>
          </a:xfrm>
        </p:grpSpPr>
        <p:sp>
          <p:nvSpPr>
            <p:cNvPr id="59" name="Google Shape;2601;p49">
              <a:extLst>
                <a:ext uri="{FF2B5EF4-FFF2-40B4-BE49-F238E27FC236}">
                  <a16:creationId xmlns:a16="http://schemas.microsoft.com/office/drawing/2014/main" id="{909DC8B9-D7B4-AE41-0449-0D03D0EA4B6F}"/>
                </a:ext>
              </a:extLst>
            </p:cNvPr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i="0" u="none" strike="noStrike" cap="none">
                <a:solidFill>
                  <a:schemeClr val="accent4"/>
                </a:solidFill>
              </a:endParaRPr>
            </a:p>
          </p:txBody>
        </p:sp>
        <p:sp>
          <p:nvSpPr>
            <p:cNvPr id="60" name="Google Shape;2602;p49">
              <a:extLst>
                <a:ext uri="{FF2B5EF4-FFF2-40B4-BE49-F238E27FC236}">
                  <a16:creationId xmlns:a16="http://schemas.microsoft.com/office/drawing/2014/main" id="{7DEECDD8-2C4A-D83D-EE85-0AFCD558393F}"/>
                </a:ext>
              </a:extLst>
            </p:cNvPr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61" name="Google Shape;2603;p49">
              <a:extLst>
                <a:ext uri="{FF2B5EF4-FFF2-40B4-BE49-F238E27FC236}">
                  <a16:creationId xmlns:a16="http://schemas.microsoft.com/office/drawing/2014/main" id="{ED5A3781-0128-0F75-DFC2-81F8C57A3623}"/>
                </a:ext>
              </a:extLst>
            </p:cNvPr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i="0" u="none" strike="noStrike" cap="none" dirty="0">
                <a:solidFill>
                  <a:schemeClr val="dk1"/>
                </a:solidFill>
                <a:highlight>
                  <a:srgbClr val="C0C0C0"/>
                </a:highlight>
              </a:endParaRPr>
            </a:p>
          </p:txBody>
        </p:sp>
        <p:sp>
          <p:nvSpPr>
            <p:cNvPr id="62" name="Google Shape;2604;p49">
              <a:extLst>
                <a:ext uri="{FF2B5EF4-FFF2-40B4-BE49-F238E27FC236}">
                  <a16:creationId xmlns:a16="http://schemas.microsoft.com/office/drawing/2014/main" id="{1BDB83EB-6F39-1DCF-D0D3-77C9CBD9E27B}"/>
                </a:ext>
              </a:extLst>
            </p:cNvPr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63" name="Google Shape;2605;p49">
              <a:extLst>
                <a:ext uri="{FF2B5EF4-FFF2-40B4-BE49-F238E27FC236}">
                  <a16:creationId xmlns:a16="http://schemas.microsoft.com/office/drawing/2014/main" id="{EA397C91-479C-EF2D-2DA9-D65CD7D4E695}"/>
                </a:ext>
              </a:extLst>
            </p:cNvPr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600" name="Google Shape;2606;p49">
              <a:extLst>
                <a:ext uri="{FF2B5EF4-FFF2-40B4-BE49-F238E27FC236}">
                  <a16:creationId xmlns:a16="http://schemas.microsoft.com/office/drawing/2014/main" id="{3C441D78-1A6F-45FF-97E6-082AB627837B}"/>
                </a:ext>
              </a:extLst>
            </p:cNvPr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601" name="Google Shape;2607;p49">
              <a:extLst>
                <a:ext uri="{FF2B5EF4-FFF2-40B4-BE49-F238E27FC236}">
                  <a16:creationId xmlns:a16="http://schemas.microsoft.com/office/drawing/2014/main" id="{40FCA6CA-6A71-A5F7-D737-46A2229A496A}"/>
                </a:ext>
              </a:extLst>
            </p:cNvPr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602" name="Google Shape;2608;p49">
              <a:extLst>
                <a:ext uri="{FF2B5EF4-FFF2-40B4-BE49-F238E27FC236}">
                  <a16:creationId xmlns:a16="http://schemas.microsoft.com/office/drawing/2014/main" id="{F8A014D1-0061-3814-ECA3-1CDC80A58178}"/>
                </a:ext>
              </a:extLst>
            </p:cNvPr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603" name="Google Shape;2609;p49">
              <a:extLst>
                <a:ext uri="{FF2B5EF4-FFF2-40B4-BE49-F238E27FC236}">
                  <a16:creationId xmlns:a16="http://schemas.microsoft.com/office/drawing/2014/main" id="{122021DA-F252-9BA0-E83B-C669F6A16403}"/>
                </a:ext>
              </a:extLst>
            </p:cNvPr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604" name="Google Shape;2610;p49">
              <a:extLst>
                <a:ext uri="{FF2B5EF4-FFF2-40B4-BE49-F238E27FC236}">
                  <a16:creationId xmlns:a16="http://schemas.microsoft.com/office/drawing/2014/main" id="{5F47AE0E-EB96-CB17-1CA9-703F7758FFE4}"/>
                </a:ext>
              </a:extLst>
            </p:cNvPr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605" name="Google Shape;2611;p49">
              <a:extLst>
                <a:ext uri="{FF2B5EF4-FFF2-40B4-BE49-F238E27FC236}">
                  <a16:creationId xmlns:a16="http://schemas.microsoft.com/office/drawing/2014/main" id="{FF750858-7EFE-AF10-8B5E-A4C0C489AE89}"/>
                </a:ext>
              </a:extLst>
            </p:cNvPr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606" name="Google Shape;2612;p49">
              <a:extLst>
                <a:ext uri="{FF2B5EF4-FFF2-40B4-BE49-F238E27FC236}">
                  <a16:creationId xmlns:a16="http://schemas.microsoft.com/office/drawing/2014/main" id="{7972A557-55E5-0C95-45CA-B8FE1570062C}"/>
                </a:ext>
              </a:extLst>
            </p:cNvPr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607" name="Google Shape;2613;p49">
              <a:extLst>
                <a:ext uri="{FF2B5EF4-FFF2-40B4-BE49-F238E27FC236}">
                  <a16:creationId xmlns:a16="http://schemas.microsoft.com/office/drawing/2014/main" id="{C4B78776-28D4-4FC9-3802-790DC482235F}"/>
                </a:ext>
              </a:extLst>
            </p:cNvPr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608" name="Google Shape;2614;p49">
              <a:extLst>
                <a:ext uri="{FF2B5EF4-FFF2-40B4-BE49-F238E27FC236}">
                  <a16:creationId xmlns:a16="http://schemas.microsoft.com/office/drawing/2014/main" id="{A1EDC16F-703D-F9C8-5929-83502C4386F0}"/>
                </a:ext>
              </a:extLst>
            </p:cNvPr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609" name="Google Shape;2615;p49">
              <a:extLst>
                <a:ext uri="{FF2B5EF4-FFF2-40B4-BE49-F238E27FC236}">
                  <a16:creationId xmlns:a16="http://schemas.microsoft.com/office/drawing/2014/main" id="{73BDF43D-3D1E-1F89-C36F-EDDA89D57CC9}"/>
                </a:ext>
              </a:extLst>
            </p:cNvPr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i="0" u="none" strike="noStrike" cap="none">
                <a:solidFill>
                  <a:schemeClr val="dk1"/>
                </a:solidFill>
              </a:endParaRPr>
            </a:p>
          </p:txBody>
        </p:sp>
      </p:grpSp>
      <p:sp>
        <p:nvSpPr>
          <p:cNvPr id="1610" name="Google Shape;1779;p29">
            <a:extLst>
              <a:ext uri="{FF2B5EF4-FFF2-40B4-BE49-F238E27FC236}">
                <a16:creationId xmlns:a16="http://schemas.microsoft.com/office/drawing/2014/main" id="{018034BC-C6A1-73DB-EA36-592FA2F9EDF8}"/>
              </a:ext>
            </a:extLst>
          </p:cNvPr>
          <p:cNvSpPr txBox="1"/>
          <p:nvPr/>
        </p:nvSpPr>
        <p:spPr>
          <a:xfrm>
            <a:off x="3634954" y="2605771"/>
            <a:ext cx="1027145" cy="3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MUSICAL</a:t>
            </a:r>
          </a:p>
        </p:txBody>
      </p:sp>
      <p:sp>
        <p:nvSpPr>
          <p:cNvPr id="1611" name="Google Shape;1779;p29">
            <a:extLst>
              <a:ext uri="{FF2B5EF4-FFF2-40B4-BE49-F238E27FC236}">
                <a16:creationId xmlns:a16="http://schemas.microsoft.com/office/drawing/2014/main" id="{746E5F73-49A9-1551-6DFD-A7EF81C9598B}"/>
              </a:ext>
            </a:extLst>
          </p:cNvPr>
          <p:cNvSpPr txBox="1"/>
          <p:nvPr/>
        </p:nvSpPr>
        <p:spPr>
          <a:xfrm>
            <a:off x="4144752" y="4280357"/>
            <a:ext cx="1403293" cy="3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BO" b="1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CORPORAL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BO" b="1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KINESTESICA</a:t>
            </a:r>
            <a:endParaRPr lang="en" b="1"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612" name="Google Shape;1779;p29">
            <a:extLst>
              <a:ext uri="{FF2B5EF4-FFF2-40B4-BE49-F238E27FC236}">
                <a16:creationId xmlns:a16="http://schemas.microsoft.com/office/drawing/2014/main" id="{221DD3D8-355C-6C28-B09D-F32A7B0D234F}"/>
              </a:ext>
            </a:extLst>
          </p:cNvPr>
          <p:cNvSpPr txBox="1"/>
          <p:nvPr/>
        </p:nvSpPr>
        <p:spPr>
          <a:xfrm>
            <a:off x="4735993" y="2659898"/>
            <a:ext cx="1697999" cy="3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INTERPERSONAL </a:t>
            </a:r>
          </a:p>
        </p:txBody>
      </p:sp>
      <p:sp>
        <p:nvSpPr>
          <p:cNvPr id="1615" name="Google Shape;1779;p29">
            <a:extLst>
              <a:ext uri="{FF2B5EF4-FFF2-40B4-BE49-F238E27FC236}">
                <a16:creationId xmlns:a16="http://schemas.microsoft.com/office/drawing/2014/main" id="{932B6122-65F2-82DA-C6E4-38CD0E8288C8}"/>
              </a:ext>
            </a:extLst>
          </p:cNvPr>
          <p:cNvSpPr txBox="1"/>
          <p:nvPr/>
        </p:nvSpPr>
        <p:spPr>
          <a:xfrm>
            <a:off x="5592425" y="4197315"/>
            <a:ext cx="1650856" cy="3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INTRAPERSONAL</a:t>
            </a:r>
          </a:p>
        </p:txBody>
      </p:sp>
      <p:sp>
        <p:nvSpPr>
          <p:cNvPr id="1616" name="Google Shape;1779;p29">
            <a:extLst>
              <a:ext uri="{FF2B5EF4-FFF2-40B4-BE49-F238E27FC236}">
                <a16:creationId xmlns:a16="http://schemas.microsoft.com/office/drawing/2014/main" id="{084DD483-7A3E-0E77-87D2-0AC44B900837}"/>
              </a:ext>
            </a:extLst>
          </p:cNvPr>
          <p:cNvSpPr txBox="1"/>
          <p:nvPr/>
        </p:nvSpPr>
        <p:spPr>
          <a:xfrm>
            <a:off x="6525850" y="2659583"/>
            <a:ext cx="1027145" cy="3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NATURAL</a:t>
            </a:r>
            <a:endParaRPr b="1"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3006068"/>
      </p:ext>
    </p:extLst>
  </p:cSld>
  <p:clrMapOvr>
    <a:masterClrMapping/>
  </p:clrMapOvr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285</Words>
  <Application>Microsoft Macintosh PowerPoint</Application>
  <PresentationFormat>Presentación en pantalla (16:9)</PresentationFormat>
  <Paragraphs>95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Amatic SC</vt:lpstr>
      <vt:lpstr>Encode Sans Semi Condensed Light</vt:lpstr>
      <vt:lpstr>Arial</vt:lpstr>
      <vt:lpstr>Apple Braille</vt:lpstr>
      <vt:lpstr>Encode Sans Semi Condensed</vt:lpstr>
      <vt:lpstr>Calibri</vt:lpstr>
      <vt:lpstr>Proximanova</vt:lpstr>
      <vt:lpstr>Ephesus template</vt:lpstr>
      <vt:lpstr>UNA MIRADA HACIA UNA  EDUCACION DE CALIDAD Y EN LA CARIDAD</vt:lpstr>
      <vt:lpstr>LO QUE SE ESPERA DE LA EDUCACION </vt:lpstr>
      <vt:lpstr>Ods4 al: desafios</vt:lpstr>
      <vt:lpstr>Ods4 al: desafios</vt:lpstr>
      <vt:lpstr>Presentación de PowerPoint</vt:lpstr>
      <vt:lpstr>educador</vt:lpstr>
      <vt:lpstr>identidad</vt:lpstr>
      <vt:lpstr>Estar siempre alegres,</vt:lpstr>
      <vt:lpstr>iNTELIGENCIAS MULTIPLE (GARDNER)</vt:lpstr>
      <vt:lpstr>Presentación de PowerPoint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MIRADA HACIA UNA EDUCACION DE CALIDAD Y EN LA CARIDAD</dc:title>
  <cp:lastModifiedBy>damaso nina cabanero</cp:lastModifiedBy>
  <cp:revision>2</cp:revision>
  <dcterms:modified xsi:type="dcterms:W3CDTF">2023-09-01T19:02:22Z</dcterms:modified>
</cp:coreProperties>
</file>