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50" r:id="rId3"/>
    <p:sldId id="472" r:id="rId4"/>
    <p:sldId id="279" r:id="rId5"/>
    <p:sldId id="354" r:id="rId6"/>
    <p:sldId id="361" r:id="rId7"/>
    <p:sldId id="362" r:id="rId8"/>
    <p:sldId id="365" r:id="rId9"/>
    <p:sldId id="474" r:id="rId10"/>
    <p:sldId id="473" r:id="rId11"/>
    <p:sldId id="259" r:id="rId12"/>
    <p:sldId id="475" r:id="rId13"/>
    <p:sldId id="476" r:id="rId14"/>
    <p:sldId id="477" r:id="rId15"/>
    <p:sldId id="478" r:id="rId16"/>
    <p:sldId id="479" r:id="rId17"/>
    <p:sldId id="352" r:id="rId18"/>
    <p:sldId id="471" r:id="rId19"/>
    <p:sldId id="359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60093"/>
    <a:srgbClr val="33CC33"/>
    <a:srgbClr val="FF9933"/>
    <a:srgbClr val="FF6600"/>
    <a:srgbClr val="006600"/>
    <a:srgbClr val="000066"/>
    <a:srgbClr val="001848"/>
    <a:srgbClr val="00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5577" autoAdjust="0"/>
  </p:normalViewPr>
  <p:slideViewPr>
    <p:cSldViewPr>
      <p:cViewPr>
        <p:scale>
          <a:sx n="70" d="100"/>
          <a:sy n="70" d="100"/>
        </p:scale>
        <p:origin x="11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AB56-7F8D-4132-919D-A2AD4DB7D5FA}" type="datetimeFigureOut">
              <a:rPr lang="es-BO" smtClean="0"/>
              <a:t>28/8/2023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B418-B849-4FB0-8E21-EE6BDAD69FF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969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1, sdb y seglares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CB08-4961-4D77-953A-E7BCE4FC6A8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828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BB418-B849-4FB0-8E21-EE6BDAD69FF5}" type="slidenum">
              <a:rPr lang="es-BO" smtClean="0"/>
              <a:t>10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5008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23F6E9F-70E8-4B7F-A47B-FB9D2F1B44F4}" type="datetimeFigureOut">
              <a:rPr lang="es-CO" smtClean="0"/>
              <a:t>28/08/2023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345E255-10EE-4B5C-925D-94A3C8F98E2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4752528" cy="29523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Candara" pitchFamily="34" charset="0"/>
              </a:rPr>
              <a:t>La colaboración de los laicos en la educación SALESIANA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2"/>
          <a:stretch/>
        </p:blipFill>
        <p:spPr>
          <a:xfrm flipH="1">
            <a:off x="6983298" y="0"/>
            <a:ext cx="1981190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6155" y="4841715"/>
            <a:ext cx="1857283" cy="17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minedu\Pictures\380415_10151021599036267_1151514588_n.jpg"/>
          <p:cNvPicPr>
            <a:picLocks noChangeAspect="1" noChangeArrowheads="1"/>
          </p:cNvPicPr>
          <p:nvPr/>
        </p:nvPicPr>
        <p:blipFill rotWithShape="1">
          <a:blip r:embed="rId3"/>
          <a:srcRect l="4116" r="4290"/>
          <a:stretch/>
        </p:blipFill>
        <p:spPr bwMode="auto">
          <a:xfrm>
            <a:off x="33858" y="-30633"/>
            <a:ext cx="9110142" cy="69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108" y="281489"/>
            <a:ext cx="5027380" cy="105796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_tradnl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“Aquí entre ustedes me encuentro bien, mi vida es precisamente estar con ustedes”</a:t>
            </a:r>
            <a:endParaRPr lang="es-BO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Oval 18"/>
          <p:cNvSpPr>
            <a:spLocks noChangeArrowheads="1"/>
          </p:cNvSpPr>
          <p:nvPr/>
        </p:nvSpPr>
        <p:spPr bwMode="auto">
          <a:xfrm>
            <a:off x="3354891" y="4346973"/>
            <a:ext cx="1729154" cy="10985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BO" sz="1350">
              <a:solidFill>
                <a:srgbClr val="FF0000"/>
              </a:solidFill>
            </a:endParaRPr>
          </a:p>
        </p:txBody>
      </p:sp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3463237" y="4548509"/>
            <a:ext cx="1542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/>
              <a:t>PRESENCIA FISICA</a:t>
            </a:r>
            <a:endParaRPr lang="es-BO" b="1" dirty="0"/>
          </a:p>
        </p:txBody>
      </p:sp>
      <p:sp>
        <p:nvSpPr>
          <p:cNvPr id="23558" name="Oval 22"/>
          <p:cNvSpPr>
            <a:spLocks noChangeArrowheads="1"/>
          </p:cNvSpPr>
          <p:nvPr/>
        </p:nvSpPr>
        <p:spPr bwMode="auto">
          <a:xfrm>
            <a:off x="5946882" y="4346973"/>
            <a:ext cx="1729154" cy="1098521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BO" sz="1350">
              <a:solidFill>
                <a:srgbClr val="FF0000"/>
              </a:solidFill>
            </a:endParaRPr>
          </a:p>
        </p:txBody>
      </p: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5946882" y="2467768"/>
            <a:ext cx="1968576" cy="12600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BO" sz="1350">
              <a:solidFill>
                <a:srgbClr val="FF0000"/>
              </a:solidFill>
            </a:endParaRPr>
          </a:p>
        </p:txBody>
      </p:sp>
      <p:sp>
        <p:nvSpPr>
          <p:cNvPr id="23560" name="Oval 24"/>
          <p:cNvSpPr>
            <a:spLocks noChangeArrowheads="1"/>
          </p:cNvSpPr>
          <p:nvPr/>
        </p:nvSpPr>
        <p:spPr bwMode="auto">
          <a:xfrm>
            <a:off x="3300121" y="2491980"/>
            <a:ext cx="1968575" cy="1234161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BO" sz="1350">
              <a:solidFill>
                <a:srgbClr val="FF0000"/>
              </a:solidFill>
            </a:endParaRPr>
          </a:p>
        </p:txBody>
      </p:sp>
      <p:sp>
        <p:nvSpPr>
          <p:cNvPr id="23561" name="Text Box 25"/>
          <p:cNvSpPr txBox="1">
            <a:spLocks noChangeArrowheads="1"/>
          </p:cNvSpPr>
          <p:nvPr/>
        </p:nvSpPr>
        <p:spPr bwMode="auto">
          <a:xfrm>
            <a:off x="3937108" y="3629097"/>
            <a:ext cx="32944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osterBodoni BT" pitchFamily="18" charset="0"/>
              </a:rPr>
              <a:t>ASISTENCIA</a:t>
            </a:r>
            <a:endParaRPr lang="es-BO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osterBodoni BT" pitchFamily="18" charset="0"/>
            </a:endParaRPr>
          </a:p>
        </p:txBody>
      </p:sp>
      <p:sp>
        <p:nvSpPr>
          <p:cNvPr id="23562" name="Text Box 26"/>
          <p:cNvSpPr txBox="1">
            <a:spLocks noChangeArrowheads="1"/>
          </p:cNvSpPr>
          <p:nvPr/>
        </p:nvSpPr>
        <p:spPr bwMode="auto">
          <a:xfrm>
            <a:off x="3404804" y="2611664"/>
            <a:ext cx="1729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PRESENCIA</a:t>
            </a:r>
            <a:r>
              <a:rPr lang="es-ES_tradnl" sz="1600" b="1" dirty="0"/>
              <a:t> </a:t>
            </a:r>
            <a:r>
              <a:rPr lang="es-ES_tradnl" sz="1600" b="1" dirty="0">
                <a:solidFill>
                  <a:schemeClr val="bg1"/>
                </a:solidFill>
              </a:rPr>
              <a:t>FRATERNA</a:t>
            </a:r>
            <a:r>
              <a:rPr lang="es-ES_tradnl" sz="1600" b="1" dirty="0"/>
              <a:t> </a:t>
            </a:r>
            <a:r>
              <a:rPr lang="es-ES_tradnl" sz="1600" b="1" dirty="0">
                <a:solidFill>
                  <a:schemeClr val="bg1"/>
                </a:solidFill>
              </a:rPr>
              <a:t>AMISTOSA</a:t>
            </a:r>
            <a:endParaRPr lang="es-BO" sz="1600" b="1" dirty="0">
              <a:solidFill>
                <a:schemeClr val="bg1"/>
              </a:solidFill>
            </a:endParaRPr>
          </a:p>
        </p:txBody>
      </p:sp>
      <p:sp>
        <p:nvSpPr>
          <p:cNvPr id="23563" name="Text Box 27"/>
          <p:cNvSpPr txBox="1">
            <a:spLocks noChangeArrowheads="1"/>
          </p:cNvSpPr>
          <p:nvPr/>
        </p:nvSpPr>
        <p:spPr bwMode="auto">
          <a:xfrm>
            <a:off x="6163575" y="2809915"/>
            <a:ext cx="1481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500" b="1" dirty="0">
                <a:solidFill>
                  <a:schemeClr val="bg1"/>
                </a:solidFill>
              </a:rPr>
              <a:t>PRESENCIA ANIMADORA</a:t>
            </a:r>
            <a:endParaRPr lang="es-BO" sz="1500" b="1" dirty="0">
              <a:solidFill>
                <a:schemeClr val="bg1"/>
              </a:solidFill>
            </a:endParaRPr>
          </a:p>
        </p:txBody>
      </p:sp>
      <p:sp>
        <p:nvSpPr>
          <p:cNvPr id="23564" name="Text Box 28"/>
          <p:cNvSpPr txBox="1">
            <a:spLocks noChangeArrowheads="1"/>
          </p:cNvSpPr>
          <p:nvPr/>
        </p:nvSpPr>
        <p:spPr bwMode="auto">
          <a:xfrm>
            <a:off x="6000458" y="4617243"/>
            <a:ext cx="16678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500" b="1" dirty="0">
                <a:solidFill>
                  <a:schemeClr val="bg1"/>
                </a:solidFill>
              </a:rPr>
              <a:t>PRESENCIA TESTIMONIAL</a:t>
            </a:r>
            <a:endParaRPr lang="es-BO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9EE639-FCD2-FBCE-FB8E-611A4EBB0DA6}"/>
              </a:ext>
            </a:extLst>
          </p:cNvPr>
          <p:cNvSpPr txBox="1"/>
          <p:nvPr/>
        </p:nvSpPr>
        <p:spPr>
          <a:xfrm>
            <a:off x="899592" y="1751318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Poner en el </a:t>
            </a:r>
            <a:r>
              <a:rPr lang="es-MX" sz="2000" b="1" dirty="0"/>
              <a:t>centro de todo proceso educativo</a:t>
            </a:r>
            <a:r>
              <a:rPr lang="es-MX" sz="2000" dirty="0"/>
              <a:t> formal e informal a la </a:t>
            </a:r>
            <a:r>
              <a:rPr lang="es-MX" sz="2000" b="1" u="sng" dirty="0"/>
              <a:t>persona</a:t>
            </a:r>
            <a:r>
              <a:rPr lang="es-MX" sz="2000" dirty="0"/>
              <a:t>, su valor su dignidad, para ser sobre salir su propia especificidad, belleza singularidad y al mismo tiempos su capacidad de relacionarse con los demás y con la realidad que nos rodea. (</a:t>
            </a:r>
            <a:r>
              <a:rPr lang="es-MX" sz="2000" b="1" dirty="0"/>
              <a:t>Pacto Educativo Globa</a:t>
            </a:r>
            <a:r>
              <a:rPr lang="es-MX" sz="2000" dirty="0"/>
              <a:t>l ) </a:t>
            </a:r>
            <a:endParaRPr lang="es-BO" sz="2000" dirty="0"/>
          </a:p>
        </p:txBody>
      </p:sp>
      <p:pic>
        <p:nvPicPr>
          <p:cNvPr id="1026" name="Picture 2" descr="Pin en papa">
            <a:extLst>
              <a:ext uri="{FF2B5EF4-FFF2-40B4-BE49-F238E27FC236}">
                <a16:creationId xmlns:a16="http://schemas.microsoft.com/office/drawing/2014/main" id="{22749EB5-25EC-8787-50CE-2319B7CC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8" y="5114279"/>
            <a:ext cx="1230984" cy="14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 qué la educación es fundamental para hacer el mundo más humano?">
            <a:extLst>
              <a:ext uri="{FF2B5EF4-FFF2-40B4-BE49-F238E27FC236}">
                <a16:creationId xmlns:a16="http://schemas.microsoft.com/office/drawing/2014/main" id="{03573B8E-3572-802F-8066-597BF08D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54" y="2276872"/>
            <a:ext cx="3214214" cy="22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CB0767-C50D-A54C-6ECE-233D311883EE}"/>
              </a:ext>
            </a:extLst>
          </p:cNvPr>
          <p:cNvSpPr txBox="1"/>
          <p:nvPr/>
        </p:nvSpPr>
        <p:spPr>
          <a:xfrm>
            <a:off x="2691606" y="5445224"/>
            <a:ext cx="555280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i="1" dirty="0">
                <a:latin typeface="Arial" panose="020B0604020202020204" pitchFamily="34" charset="0"/>
              </a:rPr>
              <a:t>“La educación es siempre un acto de esperanza que, desde el presente, mira al futuro". P. FRANCISCO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C625F-5706-ADAE-E8E0-D3B49501BC2F}"/>
              </a:ext>
            </a:extLst>
          </p:cNvPr>
          <p:cNvSpPr txBox="1"/>
          <p:nvPr/>
        </p:nvSpPr>
        <p:spPr>
          <a:xfrm>
            <a:off x="628650" y="451138"/>
            <a:ext cx="7153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FFFFCC"/>
                </a:solidFill>
                <a:latin typeface="Rockwell Condensed" panose="02060603050405020104" pitchFamily="18" charset="0"/>
              </a:rPr>
              <a:t>SER HUMANO CENTRO DE NUESTRA MISIÓN </a:t>
            </a:r>
            <a:endParaRPr lang="en-US" sz="2800" b="1" dirty="0">
              <a:solidFill>
                <a:srgbClr val="FFFFCC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988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987E59E-04EC-0FA9-6018-A8F284BBBD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984" y="332656"/>
            <a:ext cx="4335016" cy="10541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BO" sz="825" dirty="0">
              <a:solidFill>
                <a:srgbClr val="202124"/>
              </a:solidFill>
              <a:latin typeface="docs-Roboto"/>
            </a:endParaRPr>
          </a:p>
          <a:p>
            <a:pPr algn="ctr"/>
            <a:r>
              <a:rPr lang="es-BO" sz="2700" b="1" dirty="0">
                <a:solidFill>
                  <a:schemeClr val="tx1"/>
                </a:solidFill>
                <a:latin typeface="docs-Roboto"/>
              </a:rPr>
              <a:t>MOTIVACIÓN INTERNA</a:t>
            </a:r>
            <a:endParaRPr lang="en-US" sz="2700" b="1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2DC9F3-4EEC-A72B-655D-613BEF2E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6" t="40226" r="34713" b="52418"/>
          <a:stretch/>
        </p:blipFill>
        <p:spPr>
          <a:xfrm>
            <a:off x="467543" y="1772816"/>
            <a:ext cx="7623847" cy="7920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49513E-96A9-E0C4-7B78-454DEB66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9" t="49684" r="51989" b="23649"/>
          <a:stretch/>
        </p:blipFill>
        <p:spPr>
          <a:xfrm>
            <a:off x="899592" y="2780928"/>
            <a:ext cx="2952328" cy="32929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29BF58-E599-B7C4-484B-FE0D326BD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96" t="49684" r="22459" b="23649"/>
          <a:stretch/>
        </p:blipFill>
        <p:spPr>
          <a:xfrm>
            <a:off x="4483183" y="2793938"/>
            <a:ext cx="3972152" cy="31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619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175F9D1-FEDF-4A45-C4EB-F637A2A46CF0}"/>
              </a:ext>
            </a:extLst>
          </p:cNvPr>
          <p:cNvSpPr txBox="1">
            <a:spLocks/>
          </p:cNvSpPr>
          <p:nvPr/>
        </p:nvSpPr>
        <p:spPr>
          <a:xfrm>
            <a:off x="4427984" y="332656"/>
            <a:ext cx="4335016" cy="10541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2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BO" sz="825" dirty="0">
              <a:solidFill>
                <a:srgbClr val="202124"/>
              </a:solidFill>
              <a:latin typeface="docs-Roboto"/>
            </a:endParaRPr>
          </a:p>
          <a:p>
            <a:pPr algn="r"/>
            <a:r>
              <a:rPr lang="es-BO" sz="2700" b="1" dirty="0">
                <a:solidFill>
                  <a:srgbClr val="202124"/>
                </a:solidFill>
                <a:latin typeface="docs-Roboto"/>
              </a:rPr>
              <a:t>VIVENCIA DE VALORES</a:t>
            </a:r>
            <a:endParaRPr lang="en-US" sz="2700" b="1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763EFB-779D-7506-14AE-3117E01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7" t="43441" r="48636" b="47812"/>
          <a:stretch/>
        </p:blipFill>
        <p:spPr>
          <a:xfrm>
            <a:off x="389419" y="1700808"/>
            <a:ext cx="6846877" cy="11234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A0FDDD-2672-6287-203B-A9F149319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5" t="54277" r="51676" b="19487"/>
          <a:stretch/>
        </p:blipFill>
        <p:spPr>
          <a:xfrm>
            <a:off x="971600" y="3138262"/>
            <a:ext cx="3240360" cy="31941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CFBA18-2E00-4CF8-35FE-4D5AD0486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57" t="54053" r="25011" b="23098"/>
          <a:stretch/>
        </p:blipFill>
        <p:spPr>
          <a:xfrm>
            <a:off x="4212725" y="3138262"/>
            <a:ext cx="4334891" cy="30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9713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175F9D1-FEDF-4A45-C4EB-F637A2A46CF0}"/>
              </a:ext>
            </a:extLst>
          </p:cNvPr>
          <p:cNvSpPr txBox="1">
            <a:spLocks/>
          </p:cNvSpPr>
          <p:nvPr/>
        </p:nvSpPr>
        <p:spPr>
          <a:xfrm>
            <a:off x="4427984" y="332656"/>
            <a:ext cx="4335016" cy="86409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2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b="1" dirty="0">
                <a:solidFill>
                  <a:schemeClr val="tx1"/>
                </a:solidFill>
                <a:latin typeface="Rockwell Condensed" panose="02060603050405020104" pitchFamily="18" charset="0"/>
              </a:rPr>
              <a:t>Ambiente educativo</a:t>
            </a:r>
            <a:endParaRPr lang="en-US" sz="2800" b="1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5A80E7-2D9A-B5EC-E020-82FF5E65D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2" t="41850" r="31721" b="47186"/>
          <a:stretch/>
        </p:blipFill>
        <p:spPr>
          <a:xfrm>
            <a:off x="251520" y="1628800"/>
            <a:ext cx="8082675" cy="11080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2E5CC8-5304-B781-5E60-5AC5DBFB5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2" t="56113" r="52298" b="18304"/>
          <a:stretch/>
        </p:blipFill>
        <p:spPr>
          <a:xfrm>
            <a:off x="755576" y="3060866"/>
            <a:ext cx="3240360" cy="32403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62F348-17F4-7618-C9C3-B0059536A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41" t="55359" r="33992" b="32239"/>
          <a:stretch/>
        </p:blipFill>
        <p:spPr>
          <a:xfrm>
            <a:off x="5004048" y="3236664"/>
            <a:ext cx="3024336" cy="22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7439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23E2D-6C39-64FF-885D-54D567410F38}"/>
              </a:ext>
            </a:extLst>
          </p:cNvPr>
          <p:cNvSpPr txBox="1">
            <a:spLocks/>
          </p:cNvSpPr>
          <p:nvPr/>
        </p:nvSpPr>
        <p:spPr>
          <a:xfrm>
            <a:off x="4427984" y="332656"/>
            <a:ext cx="4335016" cy="86409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2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b="1" dirty="0">
                <a:solidFill>
                  <a:schemeClr val="tx1"/>
                </a:solidFill>
                <a:latin typeface="Rockwell Condensed" panose="02060603050405020104" pitchFamily="18" charset="0"/>
              </a:rPr>
              <a:t>Ambiente educativo</a:t>
            </a:r>
            <a:endParaRPr lang="en-US" sz="2800" b="1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871C20-539F-2BDB-14FA-65CEFAE76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3" t="40209" r="30582" b="50783"/>
          <a:stretch/>
        </p:blipFill>
        <p:spPr>
          <a:xfrm>
            <a:off x="323528" y="1700807"/>
            <a:ext cx="8136904" cy="8998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890396-2602-3E2A-4157-7DFED4B88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79" t="52328" r="52121" b="22858"/>
          <a:stretch/>
        </p:blipFill>
        <p:spPr>
          <a:xfrm>
            <a:off x="899592" y="2996952"/>
            <a:ext cx="3312368" cy="31613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F2424D-8F4F-7668-A81E-0221C877C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72" t="50018" r="33718" b="35730"/>
          <a:stretch/>
        </p:blipFill>
        <p:spPr>
          <a:xfrm>
            <a:off x="4932042" y="3342975"/>
            <a:ext cx="2857898" cy="22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1078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175F9D1-FEDF-4A45-C4EB-F637A2A46CF0}"/>
              </a:ext>
            </a:extLst>
          </p:cNvPr>
          <p:cNvSpPr txBox="1">
            <a:spLocks/>
          </p:cNvSpPr>
          <p:nvPr/>
        </p:nvSpPr>
        <p:spPr>
          <a:xfrm>
            <a:off x="4427984" y="332656"/>
            <a:ext cx="4335016" cy="10541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2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sz="2800" b="1" dirty="0">
                <a:solidFill>
                  <a:srgbClr val="202124"/>
                </a:solidFill>
                <a:latin typeface="docs-Roboto"/>
              </a:rPr>
              <a:t>ORIENTACIÓN VOCACIONAL </a:t>
            </a:r>
            <a:endParaRPr lang="en-US" sz="2800" b="1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BAF8E2-7A4D-2355-E9E4-D757BBE33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7" t="38077" r="33157" b="48122"/>
          <a:stretch/>
        </p:blipFill>
        <p:spPr>
          <a:xfrm>
            <a:off x="208248" y="1556792"/>
            <a:ext cx="8439472" cy="14891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88DAAF-3FB8-86FE-4213-AA4112C0C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8" t="52179" r="51824" b="22367"/>
          <a:stretch/>
        </p:blipFill>
        <p:spPr>
          <a:xfrm>
            <a:off x="539427" y="2851176"/>
            <a:ext cx="3312368" cy="31940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AD60E3-D157-7B93-954F-D7B334CD4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42" t="51419" r="26958" b="34780"/>
          <a:stretch/>
        </p:blipFill>
        <p:spPr>
          <a:xfrm>
            <a:off x="3923928" y="3440089"/>
            <a:ext cx="4334179" cy="20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231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1378984">
            <a:off x="589792" y="1767596"/>
            <a:ext cx="4464496" cy="447112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es-ES" sz="2600" b="1" dirty="0">
                <a:solidFill>
                  <a:schemeClr val="tx1"/>
                </a:solidFill>
                <a:latin typeface="Candara" pitchFamily="34" charset="0"/>
              </a:rPr>
              <a:t>Los LAICOS estamos llamados a la misión educativa: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es-ES" sz="2600" b="1" dirty="0">
                <a:solidFill>
                  <a:schemeClr val="tx1"/>
                </a:solidFill>
                <a:latin typeface="Candara" pitchFamily="34" charset="0"/>
              </a:rPr>
              <a:t>A ser testimonio cristiano personal y comunitario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es-BO" sz="2800" dirty="0"/>
              <a:t>Brindar mayor acompañamiento espiritual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es-BO" sz="2800" dirty="0"/>
              <a:t>Educar de acuerdo a los signos de los tiempos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es-BO" sz="2800" dirty="0"/>
              <a:t>Sentirse acompañado y acompañar 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es-BO" sz="2800" dirty="0"/>
              <a:t>Mostrar a Cristo Buen Pastor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es-BO" sz="2800" dirty="0"/>
              <a:t>SER PRESENCIA ACTIVA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es-BO" dirty="0"/>
              <a:t>¿</a:t>
            </a:r>
            <a:r>
              <a:rPr lang="es-BO" dirty="0" err="1"/>
              <a:t>CuÁl</a:t>
            </a:r>
            <a:r>
              <a:rPr lang="es-BO" dirty="0"/>
              <a:t> es el rol del laico en la educación salesiana?</a:t>
            </a:r>
            <a:endParaRPr lang="es-CO" b="1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3AF5A5-E3D3-42A3-A584-D8BFA582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92" y="1772816"/>
            <a:ext cx="3336032" cy="22153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6E06F6-4CF6-4AE3-87B0-A8BCA040A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701" r="5092" b="10100"/>
          <a:stretch/>
        </p:blipFill>
        <p:spPr>
          <a:xfrm>
            <a:off x="5652120" y="4141744"/>
            <a:ext cx="2723653" cy="26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789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7C50E5D-391D-A6BF-424A-64EC58D37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s-BO" dirty="0"/>
          </a:p>
          <a:p>
            <a:endParaRPr lang="es-BO" dirty="0"/>
          </a:p>
          <a:p>
            <a:endParaRPr lang="es-B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D2F1E7E-3419-0DDD-164A-A10AAE1A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CONCLUSIÓN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20845D-6D22-AC2B-390A-6EC95D5853D6}"/>
              </a:ext>
            </a:extLst>
          </p:cNvPr>
          <p:cNvSpPr txBox="1"/>
          <p:nvPr/>
        </p:nvSpPr>
        <p:spPr>
          <a:xfrm>
            <a:off x="843790" y="1628800"/>
            <a:ext cx="5115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razón, la religión y el amor son tres dimensiones que  orientan la educación de los jóvenes desde diferentes perspectivas.</a:t>
            </a:r>
            <a:endParaRPr lang="es-BO" dirty="0"/>
          </a:p>
        </p:txBody>
      </p:sp>
      <p:pic>
        <p:nvPicPr>
          <p:cNvPr id="5" name="Picture 4" descr="Don Bosco puso corazón a la vida»">
            <a:extLst>
              <a:ext uri="{FF2B5EF4-FFF2-40B4-BE49-F238E27FC236}">
                <a16:creationId xmlns:a16="http://schemas.microsoft.com/office/drawing/2014/main" id="{788D40CA-8325-C58F-65DC-0E04A77E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85" y="2552130"/>
            <a:ext cx="2515224" cy="33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6B8D6A-8B8A-22AA-3B6E-B21B94463FF7}"/>
              </a:ext>
            </a:extLst>
          </p:cNvPr>
          <p:cNvSpPr txBox="1"/>
          <p:nvPr/>
        </p:nvSpPr>
        <p:spPr>
          <a:xfrm>
            <a:off x="539552" y="2860960"/>
            <a:ext cx="45720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BO" sz="24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colaboración de los laicos en la educación SALESIANA </a:t>
            </a:r>
            <a:r>
              <a:rPr lang="es-BO" sz="2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requiere una formación permanente</a:t>
            </a:r>
            <a:r>
              <a:rPr lang="es-BO" sz="24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una comunión eclesial y una actitud de servicio. Es una colaboración que enriquece a toda la Familia Salesiana y que contribuye a la construcción del Reino de Dios entre los jóvenes.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362694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>
            <a:extLst>
              <a:ext uri="{FF2B5EF4-FFF2-40B4-BE49-F238E27FC236}">
                <a16:creationId xmlns:a16="http://schemas.microsoft.com/office/drawing/2014/main" id="{8A497265-E0C0-4F68-9480-11B43650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715000"/>
            <a:ext cx="8183880" cy="1051560"/>
          </a:xfrm>
        </p:spPr>
        <p:txBody>
          <a:bodyPr/>
          <a:lstStyle/>
          <a:p>
            <a:r>
              <a:rPr lang="es-ES" sz="4000" b="1" dirty="0">
                <a:solidFill>
                  <a:schemeClr val="tx1"/>
                </a:solidFill>
                <a:latin typeface="Candara" pitchFamily="34" charset="0"/>
              </a:rPr>
              <a:t>GRACIAS POR SU ATENCIÓN</a:t>
            </a:r>
            <a:endParaRPr lang="es-CO" sz="4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6C9150-E204-C75D-9F3C-169009F90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594"/>
            <a:ext cx="9144000" cy="4292812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BA08A169-FA4E-2B2E-1623-5149DE245D0E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BO" sz="2800" dirty="0"/>
              <a:t>Los Laicos somos pueblo de dios en salida ….. </a:t>
            </a:r>
          </a:p>
        </p:txBody>
      </p:sp>
    </p:spTree>
    <p:extLst>
      <p:ext uri="{BB962C8B-B14F-4D97-AF65-F5344CB8AC3E}">
        <p14:creationId xmlns:p14="http://schemas.microsoft.com/office/powerpoint/2010/main" val="275488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276872"/>
            <a:ext cx="3816424" cy="3960440"/>
          </a:xfrm>
          <a:solidFill>
            <a:srgbClr val="FF9933"/>
          </a:solidFill>
          <a:ln>
            <a:solidFill>
              <a:srgbClr val="FF9933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Clr>
                <a:schemeClr val="tx1"/>
              </a:buClr>
              <a:buNone/>
            </a:pPr>
            <a:r>
              <a:rPr lang="es-ES" sz="3200" b="1" i="1" dirty="0">
                <a:solidFill>
                  <a:schemeClr val="tx1"/>
                </a:solidFill>
                <a:latin typeface="Candara" pitchFamily="34" charset="0"/>
              </a:rPr>
              <a:t>Los laicos estamos comprometidos a manifestar la santidad de nuestro ser en el obrar.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383680" cy="1051560"/>
          </a:xfrm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  <a:latin typeface="Candara" pitchFamily="34" charset="0"/>
              </a:rPr>
              <a:t> el LAICO EN LA IGLESIA Y EN EL MUNDO</a:t>
            </a:r>
            <a:endParaRPr lang="es-CO" b="1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EA0456-6A6E-4019-A9C5-85C5C63E9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43822" r="10508" b="6764"/>
          <a:stretch/>
        </p:blipFill>
        <p:spPr>
          <a:xfrm>
            <a:off x="4170015" y="1506508"/>
            <a:ext cx="4032448" cy="28803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F72DE3-BFE6-45D7-9A82-5B7E47EE6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48"/>
            <a:ext cx="1843708" cy="18437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0511A7-C484-4B5A-A702-85400B41A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86828"/>
            <a:ext cx="3503632" cy="23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8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62E4265-9B5F-EAB0-6667-A79B5416E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248" y="1719072"/>
            <a:ext cx="6827112" cy="1054394"/>
          </a:xfrm>
        </p:spPr>
        <p:txBody>
          <a:bodyPr>
            <a:normAutofit/>
          </a:bodyPr>
          <a:lstStyle/>
          <a:p>
            <a:r>
              <a:rPr lang="es-BO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Se trata de una participación corresponsable, basada en la vocación bautismal, el carisma salesiano y la misión educativa de Don Bosco.</a:t>
            </a:r>
          </a:p>
          <a:p>
            <a:endParaRPr lang="es-B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871F41D-AE35-0D68-F9D4-4EC23220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LAICOS en la familia salesiana </a:t>
            </a:r>
            <a:endParaRPr lang="es-BO" dirty="0"/>
          </a:p>
        </p:txBody>
      </p:sp>
      <p:pic>
        <p:nvPicPr>
          <p:cNvPr id="1026" name="Picture 2" descr="ADMA On Line 3-2017 | Don Bosco Salesian Portal">
            <a:extLst>
              <a:ext uri="{FF2B5EF4-FFF2-40B4-BE49-F238E27FC236}">
                <a16:creationId xmlns:a16="http://schemas.microsoft.com/office/drawing/2014/main" id="{FA42363A-2FB2-4DE0-4070-F53C259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93" y="3371050"/>
            <a:ext cx="1709929" cy="17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ociación Cooperadores Salesianos (ACS)">
            <a:extLst>
              <a:ext uri="{FF2B5EF4-FFF2-40B4-BE49-F238E27FC236}">
                <a16:creationId xmlns:a16="http://schemas.microsoft.com/office/drawing/2014/main" id="{3E0C8ABA-C5E1-4576-C6CA-B6E088AF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2728"/>
            <a:ext cx="1303349" cy="14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LOGO EX ALUMNOS DE DON bOSCO">
            <a:extLst>
              <a:ext uri="{FF2B5EF4-FFF2-40B4-BE49-F238E27FC236}">
                <a16:creationId xmlns:a16="http://schemas.microsoft.com/office/drawing/2014/main" id="{AB3FE412-84AC-D682-9536-47DB5B16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08" y="3512012"/>
            <a:ext cx="1348841" cy="14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LOGO mOVIMIENTO JIVENIL SALESIANO">
            <a:extLst>
              <a:ext uri="{FF2B5EF4-FFF2-40B4-BE49-F238E27FC236}">
                <a16:creationId xmlns:a16="http://schemas.microsoft.com/office/drawing/2014/main" id="{4D9E7B68-3195-29B5-80AF-70B96496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27" y="3429000"/>
            <a:ext cx="1724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2721AD-15BE-2434-3162-298286AA61DB}"/>
              </a:ext>
            </a:extLst>
          </p:cNvPr>
          <p:cNvSpPr txBox="1"/>
          <p:nvPr/>
        </p:nvSpPr>
        <p:spPr>
          <a:xfrm>
            <a:off x="1619672" y="5467075"/>
            <a:ext cx="504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educadores, animadores, voluntarios y colaboradores que trabajan en las obras salesianas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1047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172ADDA-3188-228A-845E-D9D8DD30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96" y="1345997"/>
            <a:ext cx="425101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BCCD2B5-EBD4-E93D-778B-0AC01B0805D1}"/>
              </a:ext>
            </a:extLst>
          </p:cNvPr>
          <p:cNvSpPr txBox="1">
            <a:spLocks/>
          </p:cNvSpPr>
          <p:nvPr/>
        </p:nvSpPr>
        <p:spPr>
          <a:xfrm>
            <a:off x="846957" y="562659"/>
            <a:ext cx="6732561" cy="7549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Asociación de Salesianos Cooperadores</a:t>
            </a:r>
            <a:endParaRPr lang="es-CO" b="1" dirty="0">
              <a:latin typeface="+mn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6A6A73-9D11-9374-66C1-7F70570DE2BC}"/>
              </a:ext>
            </a:extLst>
          </p:cNvPr>
          <p:cNvSpPr txBox="1"/>
          <p:nvPr/>
        </p:nvSpPr>
        <p:spPr>
          <a:xfrm>
            <a:off x="598932" y="1916832"/>
            <a:ext cx="36520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>
                <a:latin typeface="Arial Black" panose="020B0A04020102020204" pitchFamily="34" charset="0"/>
              </a:rPr>
              <a:t>La provincia de Bolivia cuenta con centros, en los departamentos de: </a:t>
            </a:r>
          </a:p>
          <a:p>
            <a:endParaRPr lang="es-BO" sz="2000" b="1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BO" sz="2800" b="1" dirty="0">
                <a:solidFill>
                  <a:srgbClr val="FF0000"/>
                </a:solidFill>
              </a:rPr>
              <a:t>LA PAZ - 4</a:t>
            </a:r>
          </a:p>
          <a:p>
            <a:pPr marL="285750" indent="-285750">
              <a:buFontTx/>
              <a:buChar char="-"/>
            </a:pPr>
            <a:r>
              <a:rPr lang="es-BO" sz="2800" b="1" dirty="0">
                <a:solidFill>
                  <a:srgbClr val="7030A0"/>
                </a:solidFill>
              </a:rPr>
              <a:t>COCHABAMBA  - 3</a:t>
            </a:r>
            <a:endParaRPr lang="es-BO" sz="2800" b="1" dirty="0"/>
          </a:p>
          <a:p>
            <a:pPr marL="285750" indent="-285750">
              <a:buFontTx/>
              <a:buChar char="-"/>
            </a:pPr>
            <a:r>
              <a:rPr lang="es-BO" sz="2800" b="1" dirty="0">
                <a:solidFill>
                  <a:srgbClr val="00B050"/>
                </a:solidFill>
              </a:rPr>
              <a:t>SANTA CRUZ - 3 </a:t>
            </a:r>
          </a:p>
          <a:p>
            <a:pPr marL="285750" indent="-285750">
              <a:buFontTx/>
              <a:buChar char="-"/>
            </a:pPr>
            <a:r>
              <a:rPr lang="es-BO" sz="2800" b="1" dirty="0">
                <a:solidFill>
                  <a:srgbClr val="FF00FF"/>
                </a:solidFill>
              </a:rPr>
              <a:t>SUCRE - 2</a:t>
            </a:r>
          </a:p>
          <a:p>
            <a:pPr marL="285750" indent="-285750">
              <a:buFontTx/>
              <a:buChar char="-"/>
            </a:pPr>
            <a:r>
              <a:rPr lang="es-BO" sz="2800" b="1" dirty="0">
                <a:solidFill>
                  <a:srgbClr val="002060"/>
                </a:solidFill>
              </a:rPr>
              <a:t>POTOSÍ - 1</a:t>
            </a:r>
          </a:p>
          <a:p>
            <a:endParaRPr lang="es-B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9143C80-F45C-AFAA-1DB1-F6604F8F4F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4" t="26421" r="29261" b="46306"/>
          <a:stretch/>
        </p:blipFill>
        <p:spPr>
          <a:xfrm>
            <a:off x="7579518" y="5285891"/>
            <a:ext cx="1156759" cy="114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Google Shape;1015;p35">
            <a:extLst>
              <a:ext uri="{FF2B5EF4-FFF2-40B4-BE49-F238E27FC236}">
                <a16:creationId xmlns:a16="http://schemas.microsoft.com/office/drawing/2014/main" id="{EB3AE36C-949C-08C9-A15C-34CC78364854}"/>
              </a:ext>
            </a:extLst>
          </p:cNvPr>
          <p:cNvSpPr/>
          <p:nvPr/>
        </p:nvSpPr>
        <p:spPr>
          <a:xfrm>
            <a:off x="3216670" y="4182199"/>
            <a:ext cx="1424703" cy="1358213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CBD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>
                <a:srgbClr val="000000"/>
              </a:buClr>
              <a:buSzPts val="1100"/>
              <a:defRPr/>
            </a:pPr>
            <a:r>
              <a:rPr lang="en" sz="3300" b="1" kern="0" dirty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ira Sans Extra Condensed Medium"/>
                <a:sym typeface="Fira Sans Extra Condensed Medium"/>
              </a:rPr>
              <a:t>12</a:t>
            </a:r>
          </a:p>
          <a:p>
            <a:pPr algn="ctr" defTabSz="685800">
              <a:buClr>
                <a:srgbClr val="000000"/>
              </a:buClr>
              <a:buSzPts val="1100"/>
              <a:defRPr/>
            </a:pPr>
            <a:r>
              <a:rPr lang="en" sz="2800" b="1" kern="0" dirty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ira Sans Extra Condensed Medium"/>
                <a:sym typeface="Fira Sans Extra Condensed Medium"/>
              </a:rPr>
              <a:t>centros</a:t>
            </a:r>
          </a:p>
        </p:txBody>
      </p:sp>
      <p:sp>
        <p:nvSpPr>
          <p:cNvPr id="33" name="Google Shape;1005;p35">
            <a:extLst>
              <a:ext uri="{FF2B5EF4-FFF2-40B4-BE49-F238E27FC236}">
                <a16:creationId xmlns:a16="http://schemas.microsoft.com/office/drawing/2014/main" id="{F2327CFB-FA99-8E31-446E-14A642F5D390}"/>
              </a:ext>
            </a:extLst>
          </p:cNvPr>
          <p:cNvSpPr/>
          <p:nvPr/>
        </p:nvSpPr>
        <p:spPr>
          <a:xfrm rot="20974631" flipH="1" flipV="1">
            <a:off x="1037603" y="5475377"/>
            <a:ext cx="2422670" cy="790308"/>
          </a:xfrm>
          <a:custGeom>
            <a:avLst/>
            <a:gdLst/>
            <a:ahLst/>
            <a:cxnLst/>
            <a:rect l="l" t="t" r="r" b="b"/>
            <a:pathLst>
              <a:path w="123124" h="26243" extrusionOk="0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0" name="Google Shape;1005;p35">
            <a:extLst>
              <a:ext uri="{FF2B5EF4-FFF2-40B4-BE49-F238E27FC236}">
                <a16:creationId xmlns:a16="http://schemas.microsoft.com/office/drawing/2014/main" id="{7162E52D-9836-CA33-CE3C-549792479568}"/>
              </a:ext>
            </a:extLst>
          </p:cNvPr>
          <p:cNvSpPr/>
          <p:nvPr/>
        </p:nvSpPr>
        <p:spPr>
          <a:xfrm rot="862812" flipV="1">
            <a:off x="4297115" y="5612549"/>
            <a:ext cx="2396560" cy="673562"/>
          </a:xfrm>
          <a:custGeom>
            <a:avLst/>
            <a:gdLst/>
            <a:ahLst/>
            <a:cxnLst/>
            <a:rect l="l" t="t" r="r" b="b"/>
            <a:pathLst>
              <a:path w="123124" h="26243" extrusionOk="0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7" name="Google Shape;990;p35">
            <a:extLst>
              <a:ext uri="{FF2B5EF4-FFF2-40B4-BE49-F238E27FC236}">
                <a16:creationId xmlns:a16="http://schemas.microsoft.com/office/drawing/2014/main" id="{50D4563C-D12B-2FE2-A64D-6189DB4C1549}"/>
              </a:ext>
            </a:extLst>
          </p:cNvPr>
          <p:cNvSpPr/>
          <p:nvPr/>
        </p:nvSpPr>
        <p:spPr>
          <a:xfrm rot="883445">
            <a:off x="4479563" y="5695846"/>
            <a:ext cx="2048954" cy="594656"/>
          </a:xfrm>
          <a:custGeom>
            <a:avLst/>
            <a:gdLst/>
            <a:ahLst/>
            <a:cxnLst/>
            <a:rect l="l" t="t" r="r" b="b"/>
            <a:pathLst>
              <a:path w="87298" h="26255" extrusionOk="0">
                <a:moveTo>
                  <a:pt x="14979" y="1"/>
                </a:moveTo>
                <a:cubicBezTo>
                  <a:pt x="6704" y="1"/>
                  <a:pt x="1" y="6716"/>
                  <a:pt x="1" y="14979"/>
                </a:cubicBezTo>
                <a:lnTo>
                  <a:pt x="1" y="26254"/>
                </a:lnTo>
                <a:lnTo>
                  <a:pt x="78356" y="26254"/>
                </a:lnTo>
                <a:lnTo>
                  <a:pt x="87297" y="13419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68569" tIns="68569" rIns="205725" bIns="102863" anchor="ctr" anchorCtr="0">
            <a:no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s-BO" sz="1600" b="1" kern="0" dirty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Roboto"/>
              </a:rPr>
              <a:t>ASPIRANTES </a:t>
            </a:r>
          </a:p>
          <a:p>
            <a:pPr algn="ctr" defTabSz="685800">
              <a:buClr>
                <a:srgbClr val="000000"/>
              </a:buClr>
              <a:defRPr/>
            </a:pPr>
            <a:r>
              <a:rPr lang="es-BO" sz="1600" b="1" kern="0" dirty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Roboto"/>
              </a:rPr>
              <a:t>65 </a:t>
            </a:r>
            <a:r>
              <a:rPr lang="en" sz="1600" b="1" kern="0" dirty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Roboto"/>
              </a:rPr>
              <a:t> </a:t>
            </a:r>
            <a:endParaRPr sz="1600" b="1" kern="0" dirty="0">
              <a:solidFill>
                <a:srgbClr val="43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52" name="Google Shape;1004;p35">
            <a:extLst>
              <a:ext uri="{FF2B5EF4-FFF2-40B4-BE49-F238E27FC236}">
                <a16:creationId xmlns:a16="http://schemas.microsoft.com/office/drawing/2014/main" id="{102E471C-4878-8C6A-FE3B-930369E94245}"/>
              </a:ext>
            </a:extLst>
          </p:cNvPr>
          <p:cNvSpPr/>
          <p:nvPr/>
        </p:nvSpPr>
        <p:spPr>
          <a:xfrm rot="20988204" flipH="1">
            <a:off x="1144468" y="5567954"/>
            <a:ext cx="2333441" cy="707368"/>
          </a:xfrm>
          <a:custGeom>
            <a:avLst/>
            <a:gdLst/>
            <a:ahLst/>
            <a:cxnLst/>
            <a:rect l="l" t="t" r="r" b="b"/>
            <a:pathLst>
              <a:path w="87298" h="26243" extrusionOk="0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274300" bIns="1371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C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SSCC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82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769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43681" y="1754063"/>
            <a:ext cx="4176464" cy="4752528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Clr>
                <a:schemeClr val="tx1"/>
              </a:buClr>
              <a:buNone/>
            </a:pPr>
            <a:r>
              <a:rPr lang="es-ES" sz="3200" b="1" dirty="0">
                <a:solidFill>
                  <a:srgbClr val="D60093"/>
                </a:solidFill>
                <a:latin typeface="Candara" pitchFamily="34" charset="0"/>
              </a:rPr>
              <a:t>Los Salesianos Cooperadores realizamos en primer lugar nuestro apostolado a través de los compromisos cotidianos.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  <a:latin typeface="Candara" pitchFamily="34" charset="0"/>
              </a:rPr>
              <a:t>MISIÓN DEL SALESIANO (A) COOPERADOR (A)</a:t>
            </a:r>
            <a:endParaRPr lang="es-CO" b="1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FA93B8-6276-428B-B008-4CC8448A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6" y="1700808"/>
            <a:ext cx="2819400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E5746D-05C1-4389-8151-03BBD38BE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75746"/>
            <a:ext cx="2104839" cy="14032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AAEE70-4229-4B64-948B-FC82EE8EA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8" y="3375746"/>
            <a:ext cx="2104838" cy="14032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2279CB2-0B6A-4AD1-B158-04F8EEA3B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58681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B334947-14D1-58EC-672D-04CC5A71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COLABORACIÓN DE LOS LAICOS </a:t>
            </a:r>
            <a:endParaRPr lang="es-BO" dirty="0"/>
          </a:p>
        </p:txBody>
      </p:sp>
      <p:pic>
        <p:nvPicPr>
          <p:cNvPr id="4" name="Picture 2" descr="encontrar el icono del concepto de buenas escuelas. elegir instituciones  educativas ubicación idea línea delgada ilustración. escuela, selección  universitaria. dibujo de contorno aislado vectorial. trazo editable..  7962055 Vector en Vecteezy">
            <a:extLst>
              <a:ext uri="{FF2B5EF4-FFF2-40B4-BE49-F238E27FC236}">
                <a16:creationId xmlns:a16="http://schemas.microsoft.com/office/drawing/2014/main" id="{F1EE975D-34AB-B4C0-65CC-EEB872002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9795" r="13251" b="25850"/>
          <a:stretch/>
        </p:blipFill>
        <p:spPr bwMode="auto">
          <a:xfrm>
            <a:off x="672122" y="3055537"/>
            <a:ext cx="2315702" cy="20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FF2BCA-2B77-EF7E-9D4A-B2D5C6636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24" y="3003247"/>
            <a:ext cx="3051236" cy="20672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C56BD7-A5A1-9B4E-19A0-E16A5D4F1434}"/>
              </a:ext>
            </a:extLst>
          </p:cNvPr>
          <p:cNvSpPr txBox="1"/>
          <p:nvPr/>
        </p:nvSpPr>
        <p:spPr>
          <a:xfrm>
            <a:off x="3140185" y="1772324"/>
            <a:ext cx="5064705" cy="70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</a:pPr>
            <a:r>
              <a:rPr lang="es-BO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El SC cooperador expresan su apostolados desde diferentes realidades, formas y contextos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C13B87-D32E-FFC4-EFC8-170718095A05}"/>
              </a:ext>
            </a:extLst>
          </p:cNvPr>
          <p:cNvSpPr txBox="1"/>
          <p:nvPr/>
        </p:nvSpPr>
        <p:spPr>
          <a:xfrm>
            <a:off x="1110524" y="5407578"/>
            <a:ext cx="17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INSTITUCIONAL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6179FC-0CCA-1D7B-533A-4144DD95C114}"/>
              </a:ext>
            </a:extLst>
          </p:cNvPr>
          <p:cNvSpPr txBox="1"/>
          <p:nvPr/>
        </p:nvSpPr>
        <p:spPr>
          <a:xfrm>
            <a:off x="4766258" y="5407578"/>
            <a:ext cx="3291824" cy="383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</a:pPr>
            <a:r>
              <a:rPr lang="es-BO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AMBITO EDUCATIVO </a:t>
            </a:r>
          </a:p>
        </p:txBody>
      </p:sp>
    </p:spTree>
    <p:extLst>
      <p:ext uri="{BB962C8B-B14F-4D97-AF65-F5344CB8AC3E}">
        <p14:creationId xmlns:p14="http://schemas.microsoft.com/office/powerpoint/2010/main" val="336615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5B916E-3FDA-EB1D-A000-41CD267B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latin typeface="Berlin Sans FB" pitchFamily="34" charset="0"/>
              </a:rPr>
              <a:t>INSTITUCIONAL</a:t>
            </a:r>
            <a:endParaRPr lang="es-B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2DC0F5-49D9-86D8-70E3-15276145A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2" t="18653" r="62523" b="5675"/>
          <a:stretch/>
        </p:blipFill>
        <p:spPr>
          <a:xfrm>
            <a:off x="683568" y="2204864"/>
            <a:ext cx="3159352" cy="32403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C2AF80-D251-3193-1647-AD2931030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52" t="12977" r="2030"/>
          <a:stretch/>
        </p:blipFill>
        <p:spPr>
          <a:xfrm>
            <a:off x="4427984" y="1988840"/>
            <a:ext cx="4078937" cy="36724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38454E-361A-2507-0053-CECBFB4371BB}"/>
              </a:ext>
            </a:extLst>
          </p:cNvPr>
          <p:cNvSpPr txBox="1"/>
          <p:nvPr/>
        </p:nvSpPr>
        <p:spPr>
          <a:xfrm>
            <a:off x="539552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AMBITO LABORAL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4727868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6E1A44-D705-5E5F-B982-460338A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AMBITO educativo</a:t>
            </a:r>
          </a:p>
        </p:txBody>
      </p:sp>
      <p:pic>
        <p:nvPicPr>
          <p:cNvPr id="4" name="Picture 2" descr="Gráfico de respuestas de formularios. Título de la pregunta: SI SU ÁMBITO LABORAL ES EDUCATIVO, PERTENECE A.... Número de respuestas: 44 respuestas.">
            <a:extLst>
              <a:ext uri="{FF2B5EF4-FFF2-40B4-BE49-F238E27FC236}">
                <a16:creationId xmlns:a16="http://schemas.microsoft.com/office/drawing/2014/main" id="{06EDF0AA-39B0-A724-BB61-89A202C38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30947" r="52206" b="7462"/>
          <a:stretch/>
        </p:blipFill>
        <p:spPr bwMode="auto">
          <a:xfrm>
            <a:off x="331035" y="1831805"/>
            <a:ext cx="3780420" cy="34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áfico de respuestas de formularios. Título de la pregunta: SI SU ÁMBITO LABORAL ES EDUCATIVO, PERTENECE A.... Número de respuestas: 44 respuestas.">
            <a:extLst>
              <a:ext uri="{FF2B5EF4-FFF2-40B4-BE49-F238E27FC236}">
                <a16:creationId xmlns:a16="http://schemas.microsoft.com/office/drawing/2014/main" id="{E9F7B531-6C99-F088-EA49-5EA80F3F0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9" t="24748" r="13470" b="41602"/>
          <a:stretch/>
        </p:blipFill>
        <p:spPr bwMode="auto">
          <a:xfrm>
            <a:off x="4213532" y="2420888"/>
            <a:ext cx="37804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429C24-A50E-AF0D-2F50-A5EB0FFE6828}"/>
              </a:ext>
            </a:extLst>
          </p:cNvPr>
          <p:cNvSpPr txBox="1"/>
          <p:nvPr/>
        </p:nvSpPr>
        <p:spPr>
          <a:xfrm rot="18580136">
            <a:off x="2447764" y="23814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>
                <a:solidFill>
                  <a:schemeClr val="bg1"/>
                </a:solidFill>
              </a:rPr>
              <a:t>6,8%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B8AFD3-BE5A-5C67-DC9D-9509B254219B}"/>
              </a:ext>
            </a:extLst>
          </p:cNvPr>
          <p:cNvSpPr txBox="1"/>
          <p:nvPr/>
        </p:nvSpPr>
        <p:spPr>
          <a:xfrm>
            <a:off x="7597908" y="26461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/>
              <a:t> 40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38621D-A905-56AE-8AB6-8F3E634DB3C1}"/>
              </a:ext>
            </a:extLst>
          </p:cNvPr>
          <p:cNvSpPr txBox="1"/>
          <p:nvPr/>
        </p:nvSpPr>
        <p:spPr>
          <a:xfrm>
            <a:off x="7762575" y="372205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/>
              <a:t> 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1838C7-100C-D181-AE1E-39B28D68E464}"/>
              </a:ext>
            </a:extLst>
          </p:cNvPr>
          <p:cNvSpPr txBox="1"/>
          <p:nvPr/>
        </p:nvSpPr>
        <p:spPr>
          <a:xfrm>
            <a:off x="6580487" y="3349384"/>
            <a:ext cx="6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/>
              <a:t>3</a:t>
            </a:r>
          </a:p>
        </p:txBody>
      </p:sp>
      <p:pic>
        <p:nvPicPr>
          <p:cNvPr id="2050" name="Picture 2" descr="Escuelas Populares Don Bosco | LinkedIn">
            <a:extLst>
              <a:ext uri="{FF2B5EF4-FFF2-40B4-BE49-F238E27FC236}">
                <a16:creationId xmlns:a16="http://schemas.microsoft.com/office/drawing/2014/main" id="{F18ED230-FAF8-D1B2-E951-638836F71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0" b="14498"/>
          <a:stretch/>
        </p:blipFill>
        <p:spPr bwMode="auto">
          <a:xfrm>
            <a:off x="346134" y="5061755"/>
            <a:ext cx="2497674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STORIA – Congreso">
            <a:extLst>
              <a:ext uri="{FF2B5EF4-FFF2-40B4-BE49-F238E27FC236}">
                <a16:creationId xmlns:a16="http://schemas.microsoft.com/office/drawing/2014/main" id="{25131B0A-4219-B6A4-BA98-2750B5C1D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 b="26403"/>
          <a:stretch/>
        </p:blipFill>
        <p:spPr bwMode="auto">
          <a:xfrm>
            <a:off x="5602932" y="5013176"/>
            <a:ext cx="2857500" cy="16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alesianos Bolivia - YouTube">
            <a:extLst>
              <a:ext uri="{FF2B5EF4-FFF2-40B4-BE49-F238E27FC236}">
                <a16:creationId xmlns:a16="http://schemas.microsoft.com/office/drawing/2014/main" id="{40B3E97D-0D8E-5825-8B1B-ACAA0659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95" y="4797152"/>
            <a:ext cx="1956577" cy="19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28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52465-D117-1A3C-C904-926F88C9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EDUCAR AL ESTILO SALESIANO</a:t>
            </a:r>
            <a:endParaRPr lang="es-B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1926799-CC96-FB5A-D52B-5BCCB929789C}"/>
              </a:ext>
            </a:extLst>
          </p:cNvPr>
          <p:cNvGrpSpPr/>
          <p:nvPr/>
        </p:nvGrpSpPr>
        <p:grpSpPr>
          <a:xfrm>
            <a:off x="319024" y="1700808"/>
            <a:ext cx="2027458" cy="2796702"/>
            <a:chOff x="13204" y="326801"/>
            <a:chExt cx="2436024" cy="3137453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FF690F64-B1DF-D7A6-DAC7-9C29C578137B}"/>
                </a:ext>
              </a:extLst>
            </p:cNvPr>
            <p:cNvSpPr/>
            <p:nvPr/>
          </p:nvSpPr>
          <p:spPr>
            <a:xfrm>
              <a:off x="13204" y="342524"/>
              <a:ext cx="2436024" cy="312173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BO" sz="1400"/>
            </a:p>
          </p:txBody>
        </p:sp>
        <p:sp>
          <p:nvSpPr>
            <p:cNvPr id="26" name="Rectángulo: esquinas redondeadas 4">
              <a:extLst>
                <a:ext uri="{FF2B5EF4-FFF2-40B4-BE49-F238E27FC236}">
                  <a16:creationId xmlns:a16="http://schemas.microsoft.com/office/drawing/2014/main" id="{674D9576-F8AA-0FDD-D052-24E14678C246}"/>
                </a:ext>
              </a:extLst>
            </p:cNvPr>
            <p:cNvSpPr txBox="1"/>
            <p:nvPr/>
          </p:nvSpPr>
          <p:spPr>
            <a:xfrm>
              <a:off x="67658" y="326801"/>
              <a:ext cx="2293326" cy="2310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08000" numCol="1" spcCol="1270" anchor="t" anchorCtr="0">
              <a:no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200" kern="1200" dirty="0"/>
                <a:t>Desarrolla actitudes que permitan superar riesgos y situaciones de peligro</a:t>
              </a:r>
              <a:endParaRPr lang="es-AR" sz="2200" kern="1200" dirty="0"/>
            </a:p>
          </p:txBody>
        </p:sp>
      </p:grpSp>
      <p:sp>
        <p:nvSpPr>
          <p:cNvPr id="8" name="Forma 7">
            <a:extLst>
              <a:ext uri="{FF2B5EF4-FFF2-40B4-BE49-F238E27FC236}">
                <a16:creationId xmlns:a16="http://schemas.microsoft.com/office/drawing/2014/main" id="{8FA3E7F0-CD5D-7E51-89A5-3348CA8161AF}"/>
              </a:ext>
            </a:extLst>
          </p:cNvPr>
          <p:cNvSpPr/>
          <p:nvPr/>
        </p:nvSpPr>
        <p:spPr>
          <a:xfrm>
            <a:off x="1525463" y="3162375"/>
            <a:ext cx="2440853" cy="2343099"/>
          </a:xfrm>
          <a:prstGeom prst="leftCircularArrow">
            <a:avLst>
              <a:gd name="adj1" fmla="val 3020"/>
              <a:gd name="adj2" fmla="val 370481"/>
              <a:gd name="adj3" fmla="val 1592848"/>
              <a:gd name="adj4" fmla="val 8471346"/>
              <a:gd name="adj5" fmla="val 352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BO" sz="140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DE67E73-BFAA-5879-81EF-05AAF7F37C74}"/>
              </a:ext>
            </a:extLst>
          </p:cNvPr>
          <p:cNvGrpSpPr/>
          <p:nvPr/>
        </p:nvGrpSpPr>
        <p:grpSpPr>
          <a:xfrm>
            <a:off x="544298" y="4313129"/>
            <a:ext cx="1802184" cy="687967"/>
            <a:chOff x="526634" y="3176955"/>
            <a:chExt cx="2165354" cy="861090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CAEB78EF-D137-62CE-84BD-3A1E72499662}"/>
                </a:ext>
              </a:extLst>
            </p:cNvPr>
            <p:cNvSpPr/>
            <p:nvPr/>
          </p:nvSpPr>
          <p:spPr>
            <a:xfrm>
              <a:off x="526634" y="3176955"/>
              <a:ext cx="2165354" cy="8610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BO" sz="1400"/>
            </a:p>
          </p:txBody>
        </p:sp>
        <p:sp>
          <p:nvSpPr>
            <p:cNvPr id="24" name="Rectángulo: esquinas redondeadas 7">
              <a:extLst>
                <a:ext uri="{FF2B5EF4-FFF2-40B4-BE49-F238E27FC236}">
                  <a16:creationId xmlns:a16="http://schemas.microsoft.com/office/drawing/2014/main" id="{CB56B844-88AA-C1DD-DCF8-83881BFFE327}"/>
                </a:ext>
              </a:extLst>
            </p:cNvPr>
            <p:cNvSpPr txBox="1"/>
            <p:nvPr/>
          </p:nvSpPr>
          <p:spPr>
            <a:xfrm>
              <a:off x="551854" y="3202175"/>
              <a:ext cx="2114914" cy="810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kern="1200" dirty="0"/>
                <a:t>CRITERIO PREVENTIVO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1AA42B0-37B9-1114-D9D6-BD9FD9E57EC4}"/>
              </a:ext>
            </a:extLst>
          </p:cNvPr>
          <p:cNvGrpSpPr/>
          <p:nvPr/>
        </p:nvGrpSpPr>
        <p:grpSpPr>
          <a:xfrm>
            <a:off x="3237039" y="2173246"/>
            <a:ext cx="2295812" cy="2486878"/>
            <a:chOff x="3133085" y="755981"/>
            <a:chExt cx="2762679" cy="2917192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5628B752-1824-E326-979D-449035AC39CB}"/>
                </a:ext>
              </a:extLst>
            </p:cNvPr>
            <p:cNvSpPr/>
            <p:nvPr/>
          </p:nvSpPr>
          <p:spPr>
            <a:xfrm>
              <a:off x="3133085" y="755981"/>
              <a:ext cx="2713146" cy="291719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BO" sz="1400"/>
            </a:p>
          </p:txBody>
        </p:sp>
        <p:sp>
          <p:nvSpPr>
            <p:cNvPr id="22" name="Rectángulo: esquinas redondeadas 9">
              <a:extLst>
                <a:ext uri="{FF2B5EF4-FFF2-40B4-BE49-F238E27FC236}">
                  <a16:creationId xmlns:a16="http://schemas.microsoft.com/office/drawing/2014/main" id="{9E005E94-E21A-309D-B913-4E3B5FA6B49D}"/>
                </a:ext>
              </a:extLst>
            </p:cNvPr>
            <p:cNvSpPr txBox="1"/>
            <p:nvPr/>
          </p:nvSpPr>
          <p:spPr>
            <a:xfrm>
              <a:off x="3316884" y="1324608"/>
              <a:ext cx="2578880" cy="2157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kern="1200" dirty="0"/>
                <a:t>Espacio de inclusión,               reciprocidad y respeto a las personas</a:t>
              </a:r>
              <a:endParaRPr lang="es-AR" sz="2400" kern="1200" dirty="0"/>
            </a:p>
          </p:txBody>
        </p:sp>
      </p:grpSp>
      <p:sp>
        <p:nvSpPr>
          <p:cNvPr id="11" name="Flecha: circular 10">
            <a:extLst>
              <a:ext uri="{FF2B5EF4-FFF2-40B4-BE49-F238E27FC236}">
                <a16:creationId xmlns:a16="http://schemas.microsoft.com/office/drawing/2014/main" id="{9144F54B-EF3E-E1BD-712B-4B42EF8ED81A}"/>
              </a:ext>
            </a:extLst>
          </p:cNvPr>
          <p:cNvSpPr/>
          <p:nvPr/>
        </p:nvSpPr>
        <p:spPr>
          <a:xfrm rot="184539">
            <a:off x="4898006" y="1334617"/>
            <a:ext cx="2765025" cy="2654288"/>
          </a:xfrm>
          <a:prstGeom prst="circularArrow">
            <a:avLst>
              <a:gd name="adj1" fmla="val 2666"/>
              <a:gd name="adj2" fmla="val 324346"/>
              <a:gd name="adj3" fmla="val 19182535"/>
              <a:gd name="adj4" fmla="val 12257902"/>
              <a:gd name="adj5" fmla="val 31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BO" sz="140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B4E73B8-733D-5C71-23A9-0170A8D991F3}"/>
              </a:ext>
            </a:extLst>
          </p:cNvPr>
          <p:cNvGrpSpPr/>
          <p:nvPr/>
        </p:nvGrpSpPr>
        <p:grpSpPr>
          <a:xfrm>
            <a:off x="3670538" y="1970029"/>
            <a:ext cx="1802184" cy="687967"/>
            <a:chOff x="3776628" y="588549"/>
            <a:chExt cx="2165354" cy="861090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CC358173-2A69-2133-10CA-372D2E1CAAC3}"/>
                </a:ext>
              </a:extLst>
            </p:cNvPr>
            <p:cNvSpPr/>
            <p:nvPr/>
          </p:nvSpPr>
          <p:spPr>
            <a:xfrm>
              <a:off x="3776628" y="588549"/>
              <a:ext cx="2165354" cy="861090"/>
            </a:xfrm>
            <a:prstGeom prst="roundRect">
              <a:avLst>
                <a:gd name="adj" fmla="val 10000"/>
              </a:avLst>
            </a:prstGeom>
            <a:solidFill>
              <a:srgbClr val="FF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BO" sz="1400"/>
            </a:p>
          </p:txBody>
        </p:sp>
        <p:sp>
          <p:nvSpPr>
            <p:cNvPr id="20" name="Rectángulo: esquinas redondeadas 12">
              <a:extLst>
                <a:ext uri="{FF2B5EF4-FFF2-40B4-BE49-F238E27FC236}">
                  <a16:creationId xmlns:a16="http://schemas.microsoft.com/office/drawing/2014/main" id="{C973000E-AF7E-4A45-EE31-2F280256CECF}"/>
                </a:ext>
              </a:extLst>
            </p:cNvPr>
            <p:cNvSpPr txBox="1"/>
            <p:nvPr/>
          </p:nvSpPr>
          <p:spPr>
            <a:xfrm>
              <a:off x="3801848" y="613769"/>
              <a:ext cx="2114914" cy="810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AMBIENTE EDUCATIVO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85A3F8A-BCB5-3ADD-ED45-D39CF73E2DCE}"/>
              </a:ext>
            </a:extLst>
          </p:cNvPr>
          <p:cNvGrpSpPr/>
          <p:nvPr/>
        </p:nvGrpSpPr>
        <p:grpSpPr>
          <a:xfrm>
            <a:off x="6521701" y="2060848"/>
            <a:ext cx="2027458" cy="2519691"/>
            <a:chOff x="6608842" y="203870"/>
            <a:chExt cx="2436024" cy="3153757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5278EFCA-1ADF-FDC4-4FE8-6F453517677D}"/>
                </a:ext>
              </a:extLst>
            </p:cNvPr>
            <p:cNvSpPr/>
            <p:nvPr/>
          </p:nvSpPr>
          <p:spPr>
            <a:xfrm>
              <a:off x="6608842" y="203870"/>
              <a:ext cx="2436024" cy="315375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BO" sz="1400"/>
            </a:p>
          </p:txBody>
        </p:sp>
        <p:sp>
          <p:nvSpPr>
            <p:cNvPr id="18" name="Rectángulo: esquinas redondeadas 14">
              <a:extLst>
                <a:ext uri="{FF2B5EF4-FFF2-40B4-BE49-F238E27FC236}">
                  <a16:creationId xmlns:a16="http://schemas.microsoft.com/office/drawing/2014/main" id="{2BAE54E0-8267-61B3-C95A-9B85750574F6}"/>
                </a:ext>
              </a:extLst>
            </p:cNvPr>
            <p:cNvSpPr txBox="1"/>
            <p:nvPr/>
          </p:nvSpPr>
          <p:spPr>
            <a:xfrm>
              <a:off x="6680191" y="275219"/>
              <a:ext cx="2293326" cy="2335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0" marR="0" lvl="6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kern="1200" dirty="0"/>
                <a:t>Animación a las iniciativas de niños y jóvenes</a:t>
              </a:r>
            </a:p>
            <a:p>
              <a:pPr marL="0" marR="0" lvl="6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kern="1200" dirty="0"/>
                <a:t>Prevención de experiencias negativas y conductas inadecuadas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D1DB99-B3F1-CDA1-2BF8-22190EE8C788}"/>
              </a:ext>
            </a:extLst>
          </p:cNvPr>
          <p:cNvGrpSpPr/>
          <p:nvPr/>
        </p:nvGrpSpPr>
        <p:grpSpPr>
          <a:xfrm>
            <a:off x="6960076" y="4541232"/>
            <a:ext cx="1802184" cy="687968"/>
            <a:chOff x="6942412" y="3360272"/>
            <a:chExt cx="2165354" cy="861090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0610F8CC-AE7C-BDE2-A1C0-7716B204F1DF}"/>
                </a:ext>
              </a:extLst>
            </p:cNvPr>
            <p:cNvSpPr/>
            <p:nvPr/>
          </p:nvSpPr>
          <p:spPr>
            <a:xfrm>
              <a:off x="6942412" y="3360272"/>
              <a:ext cx="2165354" cy="8610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BO" sz="1400"/>
            </a:p>
          </p:txBody>
        </p:sp>
        <p:sp>
          <p:nvSpPr>
            <p:cNvPr id="16" name="Rectángulo: esquinas redondeadas 16">
              <a:extLst>
                <a:ext uri="{FF2B5EF4-FFF2-40B4-BE49-F238E27FC236}">
                  <a16:creationId xmlns:a16="http://schemas.microsoft.com/office/drawing/2014/main" id="{A676302A-F01F-4235-2B01-1843BCA52AD8}"/>
                </a:ext>
              </a:extLst>
            </p:cNvPr>
            <p:cNvSpPr txBox="1"/>
            <p:nvPr/>
          </p:nvSpPr>
          <p:spPr>
            <a:xfrm>
              <a:off x="6992852" y="3410709"/>
              <a:ext cx="2114914" cy="810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kern="1200" dirty="0"/>
                <a:t>PRESENCIA Y ASISTENCIA</a:t>
              </a:r>
              <a:endParaRPr lang="es-AR" sz="1400" kern="1200" dirty="0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66EE95F2-68D4-6851-A75F-5B77C7A02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0"/>
          <a:stretch/>
        </p:blipFill>
        <p:spPr>
          <a:xfrm>
            <a:off x="2325492" y="5657674"/>
            <a:ext cx="4213926" cy="9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Personalizado 14">
      <a:dk1>
        <a:srgbClr val="000000"/>
      </a:dk1>
      <a:lt1>
        <a:srgbClr val="FFFFFF"/>
      </a:lt1>
      <a:dk2>
        <a:srgbClr val="002060"/>
      </a:dk2>
      <a:lt2>
        <a:srgbClr val="FFFFFF"/>
      </a:lt2>
      <a:accent1>
        <a:srgbClr val="FFFFFF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2230</TotalTime>
  <Words>484</Words>
  <Application>Microsoft Office PowerPoint</Application>
  <PresentationFormat>Presentación en pantalla (4:3)</PresentationFormat>
  <Paragraphs>74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5" baseType="lpstr">
      <vt:lpstr>Arial</vt:lpstr>
      <vt:lpstr>Arial Black</vt:lpstr>
      <vt:lpstr>Berlin Sans FB</vt:lpstr>
      <vt:lpstr>Calibri</vt:lpstr>
      <vt:lpstr>Cambria</vt:lpstr>
      <vt:lpstr>Candara</vt:lpstr>
      <vt:lpstr>docs-Roboto</vt:lpstr>
      <vt:lpstr>Franklin Gothic Medium</vt:lpstr>
      <vt:lpstr>PosterBodoni BT</vt:lpstr>
      <vt:lpstr>Roboto</vt:lpstr>
      <vt:lpstr>Rockwell Condensed</vt:lpstr>
      <vt:lpstr>Segoe UI</vt:lpstr>
      <vt:lpstr>Times New Roman</vt:lpstr>
      <vt:lpstr>Wingdings</vt:lpstr>
      <vt:lpstr>Wingdings 2</vt:lpstr>
      <vt:lpstr>Cuadrícula</vt:lpstr>
      <vt:lpstr>La colaboración de los laicos en la educación SALESIANA</vt:lpstr>
      <vt:lpstr> el LAICO EN LA IGLESIA Y EN EL MUNDO</vt:lpstr>
      <vt:lpstr>LOS LAICOS en la familia salesiana </vt:lpstr>
      <vt:lpstr>Presentación de PowerPoint</vt:lpstr>
      <vt:lpstr>MISIÓN DEL SALESIANO (A) COOPERADOR (A)</vt:lpstr>
      <vt:lpstr>COLABORACIÓN DE LOS LAICOS </vt:lpstr>
      <vt:lpstr>INSTITUCIONAL</vt:lpstr>
      <vt:lpstr>AMBITO educativo</vt:lpstr>
      <vt:lpstr>EDUCAR AL ESTILO SALESIANO</vt:lpstr>
      <vt:lpstr>“Aquí entre ustedes me encuentro bien, mi vida es precisamente estar con ustedes”</vt:lpstr>
      <vt:lpstr>Presentación de PowerPoint</vt:lpstr>
      <vt:lpstr> MOTIVACIÓN INTERNA</vt:lpstr>
      <vt:lpstr>Presentación de PowerPoint</vt:lpstr>
      <vt:lpstr>Presentación de PowerPoint</vt:lpstr>
      <vt:lpstr>Presentación de PowerPoint</vt:lpstr>
      <vt:lpstr>Presentación de PowerPoint</vt:lpstr>
      <vt:lpstr>¿CuÁl es el rol del laico en la educación salesiana?</vt:lpstr>
      <vt:lpstr>CONCLUSIÓN 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EXHORTACIÓN APOSTÓLICA GAUDETE ET EXSULTATE</dc:title>
  <dc:creator>monica.cardona</dc:creator>
  <cp:lastModifiedBy>EPDB_SCZ</cp:lastModifiedBy>
  <cp:revision>99</cp:revision>
  <dcterms:created xsi:type="dcterms:W3CDTF">2018-07-22T16:01:30Z</dcterms:created>
  <dcterms:modified xsi:type="dcterms:W3CDTF">2023-08-28T22:44:32Z</dcterms:modified>
</cp:coreProperties>
</file>